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c0eec710e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c0eec710e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c0eec710e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c0eec710e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0eec710e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0eec710e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0eec710e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0eec710e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0eec710e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0eec710e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c0eec710e_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c0eec710e_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c0eec710e_1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c0eec710e_1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c0eec710e_1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c0eec710e_1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c0eec710e_1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c0eec710e_1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90ccbe1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90ccbe1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90ccbe1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90ccbe1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90ccbe1b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90ccbe1b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90ccbe1b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90ccbe1b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c0eec710e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c0eec710e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c0eec710e_1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c0eec710e_1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faa636c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faa636c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c0eec710e_1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c0eec710e_1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212B53"/>
              </a:solidFill>
              <a:highlight>
                <a:srgbClr val="FFFFFF"/>
              </a:highlight>
              <a:latin typeface="Roboto"/>
              <a:ea typeface="Roboto"/>
              <a:cs typeface="Roboto"/>
              <a:sym typeface="Roboto"/>
            </a:endParaRPr>
          </a:p>
          <a:p>
            <a:pPr indent="0" lvl="0" marL="0" rtl="0" algn="l">
              <a:spcBef>
                <a:spcPts val="1100"/>
              </a:spcBef>
              <a:spcAft>
                <a:spcPts val="0"/>
              </a:spcAft>
              <a:buNone/>
            </a:pPr>
            <a:r>
              <a:t/>
            </a:r>
            <a:endParaRPr sz="1200">
              <a:solidFill>
                <a:srgbClr val="212B5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B5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c0eec7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c0eec71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90ccbe1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90ccbe1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c0eec710e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c0eec710e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90ccbe1b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90ccbe1b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90ccbe1b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90ccbe1b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SLIDE 1</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c0eec710e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c0eec710e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ncbi.nlm.nih.gov/pmc/articles/PMC599793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towardsdatascience.com/an-illustrated-guide-to-artificial-neural-networks-f149a549ba74" TargetMode="External"/><Relationship Id="rId4" Type="http://schemas.openxmlformats.org/officeDocument/2006/relationships/hyperlink" Target="https://towardsdatascience.com/a-beginners-guide-to-neural-networks-d5cf7e369a13" TargetMode="External"/><Relationship Id="rId11" Type="http://schemas.openxmlformats.org/officeDocument/2006/relationships/hyperlink" Target="https://medium.com/@vivek.atwal01/loss-function-back-propagation-optimization-function-f8e3cbd85923" TargetMode="External"/><Relationship Id="rId10" Type="http://schemas.openxmlformats.org/officeDocument/2006/relationships/hyperlink" Target="https://towardsdatascience.com/epoch-vs-iterations-vs-batch-size-4dfb9c7ce9c9" TargetMode="External"/><Relationship Id="rId9" Type="http://schemas.openxmlformats.org/officeDocument/2006/relationships/hyperlink" Target="https://towardsdatascience.com/common-loss-functions-in-machine-learning-46af0ffc4d23" TargetMode="External"/><Relationship Id="rId5" Type="http://schemas.openxmlformats.org/officeDocument/2006/relationships/hyperlink" Target="https://towardsdatascience.com/understanding-neural-networks-19020b758230" TargetMode="External"/><Relationship Id="rId6" Type="http://schemas.openxmlformats.org/officeDocument/2006/relationships/hyperlink" Target="https://towardsdatascience.com/introduction-to-artificial-neural-networks-ac338f4154e5" TargetMode="External"/><Relationship Id="rId7" Type="http://schemas.openxmlformats.org/officeDocument/2006/relationships/hyperlink" Target="https://www.analyticsvidhya.com/blog/2020/11/popular-classification-models-for-machine-learning" TargetMode="External"/><Relationship Id="rId8" Type="http://schemas.openxmlformats.org/officeDocument/2006/relationships/hyperlink" Target="https://towardsdatascience.com/understanding-the-3-most-common-loss-functions-for-machine-learning-regression-23e0ef3e14d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1483901"/>
            <a:ext cx="8222100" cy="108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WAITING TIME PREDICTION IN </a:t>
            </a:r>
            <a:r>
              <a:rPr lang="en" sz="3000"/>
              <a:t>QUEUING</a:t>
            </a:r>
            <a:r>
              <a:rPr lang="en" sz="3000"/>
              <a:t> SYSTEMS USING MACHINE LEARNING</a:t>
            </a:r>
            <a:endParaRPr sz="3000"/>
          </a:p>
        </p:txBody>
      </p:sp>
      <p:sp>
        <p:nvSpPr>
          <p:cNvPr id="86" name="Google Shape;86;p13"/>
          <p:cNvSpPr txBox="1"/>
          <p:nvPr/>
        </p:nvSpPr>
        <p:spPr>
          <a:xfrm>
            <a:off x="5364500" y="3114225"/>
            <a:ext cx="30438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rgbClr val="FFFFFF"/>
                </a:solidFill>
                <a:latin typeface="Roboto"/>
                <a:ea typeface="Roboto"/>
                <a:cs typeface="Roboto"/>
                <a:sym typeface="Roboto"/>
              </a:rPr>
              <a:t>- </a:t>
            </a:r>
            <a:r>
              <a:rPr lang="en" sz="1500">
                <a:solidFill>
                  <a:srgbClr val="FFFFFF"/>
                </a:solidFill>
                <a:latin typeface="Roboto"/>
                <a:ea typeface="Roboto"/>
                <a:cs typeface="Roboto"/>
                <a:sym typeface="Roboto"/>
              </a:rPr>
              <a:t>GROUP 1, TUTORIAL 2</a:t>
            </a:r>
            <a:endParaRPr sz="15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Artificial Neural Networks?</a:t>
            </a:r>
            <a:endParaRPr/>
          </a:p>
          <a:p>
            <a:pPr indent="0" lvl="0" marL="0" rtl="0" algn="l">
              <a:spcBef>
                <a:spcPts val="0"/>
              </a:spcBef>
              <a:spcAft>
                <a:spcPts val="0"/>
              </a:spcAft>
              <a:buNone/>
            </a:pPr>
            <a:r>
              <a:t/>
            </a:r>
            <a:endParaRPr/>
          </a:p>
        </p:txBody>
      </p:sp>
      <p:sp>
        <p:nvSpPr>
          <p:cNvPr id="163" name="Google Shape;163;p22"/>
          <p:cNvSpPr txBox="1"/>
          <p:nvPr>
            <p:ph idx="1" type="body"/>
          </p:nvPr>
        </p:nvSpPr>
        <p:spPr>
          <a:xfrm>
            <a:off x="189900" y="1066650"/>
            <a:ext cx="8642400" cy="344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18"/>
              <a:buNone/>
            </a:pPr>
            <a:r>
              <a:rPr lang="en" sz="1400"/>
              <a:t>Each layer is connected by neurons with interconnection from input to output layers. The number of neuron in each layer depends on the nature of the problem, for example </a:t>
            </a:r>
            <a:r>
              <a:rPr b="1" lang="en" sz="1400"/>
              <a:t>number of neurons</a:t>
            </a:r>
            <a:r>
              <a:rPr lang="en" sz="1400"/>
              <a:t> in the input layer is fixed by number on inputs required while the number of output layer depends on our requirement of what we would like to calculate.The best suited number of neurons in the hidden layer for the particular problem with given input and output is selected to predict the unknown data. </a:t>
            </a:r>
            <a:endParaRPr sz="1400"/>
          </a:p>
          <a:p>
            <a:pPr indent="0" lvl="0" marL="0" rtl="0" algn="l">
              <a:lnSpc>
                <a:spcPct val="100000"/>
              </a:lnSpc>
              <a:spcBef>
                <a:spcPts val="1200"/>
              </a:spcBef>
              <a:spcAft>
                <a:spcPts val="0"/>
              </a:spcAft>
              <a:buSzPts val="1018"/>
              <a:buNone/>
            </a:pPr>
            <a:r>
              <a:rPr lang="en" sz="1400" u="sng">
                <a:solidFill>
                  <a:srgbClr val="FF0000"/>
                </a:solidFill>
              </a:rPr>
              <a:t>In </a:t>
            </a:r>
            <a:r>
              <a:rPr b="1" lang="en" sz="1400" u="sng">
                <a:solidFill>
                  <a:srgbClr val="FF0000"/>
                </a:solidFill>
              </a:rPr>
              <a:t>our code,</a:t>
            </a:r>
            <a:r>
              <a:rPr lang="en" sz="1400" u="sng">
                <a:solidFill>
                  <a:srgbClr val="FF0000"/>
                </a:solidFill>
              </a:rPr>
              <a:t> we have 1 input layer with 12 neurons, 1 hidden layer with 8 neurons and 1 output layer with 1 neuron.</a:t>
            </a:r>
            <a:endParaRPr sz="1400" u="sng">
              <a:solidFill>
                <a:srgbClr val="FF0000"/>
              </a:solidFill>
            </a:endParaRPr>
          </a:p>
          <a:p>
            <a:pPr indent="0" lvl="0" marL="0" rtl="0" algn="l">
              <a:lnSpc>
                <a:spcPct val="100000"/>
              </a:lnSpc>
              <a:spcBef>
                <a:spcPts val="1200"/>
              </a:spcBef>
              <a:spcAft>
                <a:spcPts val="0"/>
              </a:spcAft>
              <a:buSzPts val="1018"/>
              <a:buNone/>
            </a:pPr>
            <a:r>
              <a:rPr lang="en" sz="1400">
                <a:solidFill>
                  <a:srgbClr val="292929"/>
                </a:solidFill>
                <a:highlight>
                  <a:srgbClr val="FFFFFF"/>
                </a:highlight>
              </a:rPr>
              <a:t>Such systems learn by looking at examples of an object like a cat or a dog and identify certain characteristics so they can determine this object in other images. These networks do not have to know anything about the object they are analyzing. They are intelligent enough to view a few examples and quickly classify things, make predictions, etc. </a:t>
            </a:r>
            <a:endParaRPr sz="1400">
              <a:solidFill>
                <a:srgbClr val="292929"/>
              </a:solidFill>
              <a:highlight>
                <a:srgbClr val="FFFFFF"/>
              </a:highlight>
            </a:endParaRPr>
          </a:p>
          <a:p>
            <a:pPr indent="0" lvl="0" marL="0" rtl="0" algn="l">
              <a:lnSpc>
                <a:spcPct val="100000"/>
              </a:lnSpc>
              <a:spcBef>
                <a:spcPts val="1200"/>
              </a:spcBef>
              <a:spcAft>
                <a:spcPts val="0"/>
              </a:spcAft>
              <a:buSzPts val="1018"/>
              <a:buNone/>
            </a:pPr>
            <a:r>
              <a:rPr b="1" lang="en" sz="1400"/>
              <a:t>ANN </a:t>
            </a:r>
            <a:r>
              <a:rPr lang="en" sz="1400"/>
              <a:t>(Artificial Neural Network) models gain more attention owing to their </a:t>
            </a:r>
            <a:r>
              <a:rPr lang="en" sz="1400">
                <a:highlight>
                  <a:srgbClr val="FFFFFF"/>
                </a:highlight>
              </a:rPr>
              <a:t>application in various fields like</a:t>
            </a:r>
            <a:r>
              <a:rPr lang="en" sz="1400"/>
              <a:t> </a:t>
            </a:r>
            <a:r>
              <a:rPr b="1" lang="en" sz="1400"/>
              <a:t>mathematics</a:t>
            </a:r>
            <a:r>
              <a:rPr lang="en" sz="1400"/>
              <a:t>, transportation, weather and market trend forecasting etc. </a:t>
            </a:r>
            <a:endParaRPr sz="1400"/>
          </a:p>
          <a:p>
            <a:pPr indent="0" lvl="0" marL="0" rtl="0" algn="l">
              <a:lnSpc>
                <a:spcPct val="90000"/>
              </a:lnSpc>
              <a:spcBef>
                <a:spcPts val="1200"/>
              </a:spcBef>
              <a:spcAft>
                <a:spcPts val="0"/>
              </a:spcAft>
              <a:buSzPts val="1018"/>
              <a:buNone/>
            </a:pPr>
            <a:r>
              <a:t/>
            </a:r>
            <a:endParaRPr sz="1400"/>
          </a:p>
          <a:p>
            <a:pPr indent="0" lvl="0" marL="0" rtl="0" algn="l">
              <a:lnSpc>
                <a:spcPct val="90000"/>
              </a:lnSpc>
              <a:spcBef>
                <a:spcPts val="1200"/>
              </a:spcBef>
              <a:spcAft>
                <a:spcPts val="1200"/>
              </a:spcAft>
              <a:buSzPts val="1018"/>
              <a:buNone/>
            </a:pPr>
            <a:r>
              <a:t/>
            </a:r>
            <a:endParaRPr sz="1400">
              <a:solidFill>
                <a:srgbClr val="292929"/>
              </a:solidFill>
              <a:highlight>
                <a:srgbClr val="FFFFFF"/>
              </a:highlight>
            </a:endParaRPr>
          </a:p>
        </p:txBody>
      </p:sp>
      <p:sp>
        <p:nvSpPr>
          <p:cNvPr id="164" name="Google Shape;164;p22"/>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Artificial Neural Networks?</a:t>
            </a:r>
            <a:endParaRPr/>
          </a:p>
          <a:p>
            <a:pPr indent="0" lvl="0" marL="0" rtl="0" algn="l">
              <a:spcBef>
                <a:spcPts val="0"/>
              </a:spcBef>
              <a:spcAft>
                <a:spcPts val="0"/>
              </a:spcAft>
              <a:buNone/>
            </a:pPr>
            <a:r>
              <a:t/>
            </a:r>
            <a:endParaRPr/>
          </a:p>
        </p:txBody>
      </p:sp>
      <p:sp>
        <p:nvSpPr>
          <p:cNvPr id="170" name="Google Shape;170;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t>Example </a:t>
            </a:r>
            <a:r>
              <a:rPr lang="en" sz="1400"/>
              <a:t>of an implementation of ANN model </a:t>
            </a:r>
            <a:endParaRPr sz="1400"/>
          </a:p>
        </p:txBody>
      </p:sp>
      <p:pic>
        <p:nvPicPr>
          <p:cNvPr id="171" name="Google Shape;171;p23"/>
          <p:cNvPicPr preferRelativeResize="0"/>
          <p:nvPr/>
        </p:nvPicPr>
        <p:blipFill>
          <a:blip r:embed="rId3">
            <a:alphaModFix/>
          </a:blip>
          <a:stretch>
            <a:fillRect/>
          </a:stretch>
        </p:blipFill>
        <p:spPr>
          <a:xfrm>
            <a:off x="2178525" y="1663575"/>
            <a:ext cx="4420301" cy="2652174"/>
          </a:xfrm>
          <a:prstGeom prst="rect">
            <a:avLst/>
          </a:prstGeom>
          <a:noFill/>
          <a:ln>
            <a:noFill/>
          </a:ln>
        </p:spPr>
      </p:pic>
      <p:sp>
        <p:nvSpPr>
          <p:cNvPr id="172" name="Google Shape;172;p23"/>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a:t>
            </a:r>
            <a:r>
              <a:rPr lang="en"/>
              <a:t>rtificial Neural Networks</a:t>
            </a:r>
            <a:r>
              <a:rPr lang="en"/>
              <a:t>?</a:t>
            </a:r>
            <a:endParaRPr/>
          </a:p>
        </p:txBody>
      </p:sp>
      <p:sp>
        <p:nvSpPr>
          <p:cNvPr id="178" name="Google Shape;178;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We have decided to use a </a:t>
            </a:r>
            <a:r>
              <a:rPr b="1" lang="en" sz="1400"/>
              <a:t>neural network over other machine learning models</a:t>
            </a:r>
            <a:r>
              <a:rPr lang="en" sz="1400"/>
              <a:t> because of the </a:t>
            </a:r>
            <a:r>
              <a:rPr b="1" lang="en" sz="1400"/>
              <a:t>continuous training capabilities</a:t>
            </a:r>
            <a:r>
              <a:rPr lang="en" sz="1400"/>
              <a:t> of a neural network. When a new batch of training data is gathered, an existing neural network can be trained solely on those, and there is no need to train on all available training data regularly. This is </a:t>
            </a:r>
            <a:r>
              <a:rPr b="1" lang="en" sz="1400"/>
              <a:t>ideal for a queue management system</a:t>
            </a:r>
            <a:r>
              <a:rPr lang="en" sz="1400"/>
              <a:t>, as new data are consistently.</a:t>
            </a:r>
            <a:endParaRPr sz="1400"/>
          </a:p>
          <a:p>
            <a:pPr indent="0" lvl="0" marL="0" rtl="0" algn="l">
              <a:spcBef>
                <a:spcPts val="1200"/>
              </a:spcBef>
              <a:spcAft>
                <a:spcPts val="1200"/>
              </a:spcAft>
              <a:buNone/>
            </a:pPr>
            <a:r>
              <a:rPr lang="en" sz="1400"/>
              <a:t>Traditional Machine Learning algorithms tend to perform at the same level when the data size increases but ANN outperforms traditional Machine Learning algorithms when the data size is huge.</a:t>
            </a:r>
            <a:endParaRPr sz="1400"/>
          </a:p>
        </p:txBody>
      </p:sp>
      <p:sp>
        <p:nvSpPr>
          <p:cNvPr id="179" name="Google Shape;179;p24"/>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a:t>
            </a:r>
            <a:r>
              <a:rPr lang="en"/>
              <a:t>Artificial Neural Networks work?</a:t>
            </a:r>
            <a:endParaRPr/>
          </a:p>
          <a:p>
            <a:pPr indent="0" lvl="0" marL="0" rtl="0" algn="l">
              <a:spcBef>
                <a:spcPts val="0"/>
              </a:spcBef>
              <a:spcAft>
                <a:spcPts val="0"/>
              </a:spcAft>
              <a:buNone/>
            </a:pPr>
            <a:r>
              <a:t/>
            </a:r>
            <a:endParaRPr/>
          </a:p>
        </p:txBody>
      </p:sp>
      <p:sp>
        <p:nvSpPr>
          <p:cNvPr id="185" name="Google Shape;185;p25"/>
          <p:cNvSpPr txBox="1"/>
          <p:nvPr>
            <p:ph idx="1" type="body"/>
          </p:nvPr>
        </p:nvSpPr>
        <p:spPr>
          <a:xfrm>
            <a:off x="311700" y="105812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Weights </a:t>
            </a:r>
            <a:r>
              <a:rPr lang="en" sz="1400"/>
              <a:t>play an important role in ANN. Every neuron has some weights. Neural Networks learn through the weights, by adjusting weights the neural networks decide whether certain features are important or not. </a:t>
            </a:r>
            <a:endParaRPr sz="1400"/>
          </a:p>
          <a:p>
            <a:pPr indent="0" lvl="0" marL="0" rtl="0" algn="l">
              <a:spcBef>
                <a:spcPts val="1200"/>
              </a:spcBef>
              <a:spcAft>
                <a:spcPts val="0"/>
              </a:spcAft>
              <a:buNone/>
            </a:pPr>
            <a:r>
              <a:rPr lang="en" sz="1400"/>
              <a:t>One </a:t>
            </a:r>
            <a:r>
              <a:rPr b="1" lang="en" sz="1400"/>
              <a:t>epoch </a:t>
            </a:r>
            <a:r>
              <a:rPr lang="en" sz="1400"/>
              <a:t>is when the entire dataset is passed forward and backward through the neural network only once. </a:t>
            </a:r>
            <a:r>
              <a:rPr lang="en" sz="1400" u="sng">
                <a:solidFill>
                  <a:srgbClr val="FF0000"/>
                </a:solidFill>
              </a:rPr>
              <a:t>In </a:t>
            </a:r>
            <a:r>
              <a:rPr b="1" lang="en" sz="1400" u="sng">
                <a:solidFill>
                  <a:srgbClr val="FF0000"/>
                </a:solidFill>
              </a:rPr>
              <a:t>our code</a:t>
            </a:r>
            <a:r>
              <a:rPr lang="en" sz="1400" u="sng">
                <a:solidFill>
                  <a:srgbClr val="FF0000"/>
                </a:solidFill>
              </a:rPr>
              <a:t>, we have used 500 epochs.</a:t>
            </a:r>
            <a:endParaRPr sz="1400"/>
          </a:p>
          <a:p>
            <a:pPr indent="0" lvl="0" marL="0" rtl="0" algn="l">
              <a:spcBef>
                <a:spcPts val="1200"/>
              </a:spcBef>
              <a:spcAft>
                <a:spcPts val="0"/>
              </a:spcAft>
              <a:buNone/>
            </a:pPr>
            <a:r>
              <a:rPr lang="en" sz="1400"/>
              <a:t>Since one epoch is too big to feed to the computer at once we divide it in several smaller </a:t>
            </a:r>
            <a:r>
              <a:rPr b="1" lang="en" sz="1400"/>
              <a:t>batches</a:t>
            </a:r>
            <a:r>
              <a:rPr lang="en" sz="1400"/>
              <a:t>. The total number of training examples present in a single batch is called the </a:t>
            </a:r>
            <a:r>
              <a:rPr b="1" lang="en" sz="1400"/>
              <a:t>batch size</a:t>
            </a:r>
            <a:r>
              <a:rPr lang="en" sz="1400"/>
              <a:t>. </a:t>
            </a:r>
            <a:r>
              <a:rPr lang="en" sz="1400" u="sng">
                <a:solidFill>
                  <a:srgbClr val="FF0000"/>
                </a:solidFill>
              </a:rPr>
              <a:t>In </a:t>
            </a:r>
            <a:r>
              <a:rPr b="1" lang="en" sz="1400" u="sng">
                <a:solidFill>
                  <a:srgbClr val="FF0000"/>
                </a:solidFill>
              </a:rPr>
              <a:t>our code</a:t>
            </a:r>
            <a:r>
              <a:rPr lang="en" sz="1400" u="sng">
                <a:solidFill>
                  <a:srgbClr val="FF0000"/>
                </a:solidFill>
              </a:rPr>
              <a:t>, we have taken the batch size as 256.</a:t>
            </a:r>
            <a:endParaRPr sz="1400"/>
          </a:p>
          <a:p>
            <a:pPr indent="0" lvl="0" marL="0" rtl="0" algn="l">
              <a:spcBef>
                <a:spcPts val="1200"/>
              </a:spcBef>
              <a:spcAft>
                <a:spcPts val="0"/>
              </a:spcAft>
              <a:buNone/>
            </a:pPr>
            <a:r>
              <a:rPr lang="en" sz="1400"/>
              <a:t>The working of ANN can be broken down into two phases: </a:t>
            </a:r>
            <a:r>
              <a:rPr b="1" lang="en" sz="1400"/>
              <a:t>Forward Propagation</a:t>
            </a:r>
            <a:r>
              <a:rPr lang="en" sz="1400"/>
              <a:t> and </a:t>
            </a:r>
            <a:r>
              <a:rPr b="1" lang="en" sz="1400"/>
              <a:t>Back Propagation</a:t>
            </a:r>
            <a:r>
              <a:rPr lang="en" sz="1400"/>
              <a:t>.</a:t>
            </a:r>
            <a:endParaRPr sz="1400"/>
          </a:p>
          <a:p>
            <a:pPr indent="0" lvl="0" marL="0" rtl="0" algn="l">
              <a:spcBef>
                <a:spcPts val="1200"/>
              </a:spcBef>
              <a:spcAft>
                <a:spcPts val="1200"/>
              </a:spcAft>
              <a:buNone/>
            </a:pPr>
            <a:r>
              <a:rPr lang="en" sz="1400"/>
              <a:t>                   </a:t>
            </a:r>
            <a:endParaRPr sz="1400"/>
          </a:p>
        </p:txBody>
      </p:sp>
      <p:sp>
        <p:nvSpPr>
          <p:cNvPr id="186" name="Google Shape;186;p25"/>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Artificial Neural Networks work?</a:t>
            </a:r>
            <a:endParaRPr/>
          </a:p>
          <a:p>
            <a:pPr indent="0" lvl="0" marL="0" rtl="0" algn="l">
              <a:spcBef>
                <a:spcPts val="0"/>
              </a:spcBef>
              <a:spcAft>
                <a:spcPts val="0"/>
              </a:spcAft>
              <a:buNone/>
            </a:pPr>
            <a:r>
              <a:t/>
            </a:r>
            <a:endParaRPr/>
          </a:p>
        </p:txBody>
      </p:sp>
      <p:sp>
        <p:nvSpPr>
          <p:cNvPr id="192" name="Google Shape;192;p26"/>
          <p:cNvSpPr txBox="1"/>
          <p:nvPr>
            <p:ph idx="1" type="body"/>
          </p:nvPr>
        </p:nvSpPr>
        <p:spPr>
          <a:xfrm>
            <a:off x="3814675" y="1017800"/>
            <a:ext cx="5252100" cy="328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t>Forward propagation</a:t>
            </a:r>
            <a:r>
              <a:rPr lang="en" sz="1400"/>
              <a:t> involves </a:t>
            </a:r>
            <a:r>
              <a:rPr b="1" lang="en" sz="1400"/>
              <a:t>multiplying weights</a:t>
            </a:r>
            <a:r>
              <a:rPr lang="en" sz="1400"/>
              <a:t>, </a:t>
            </a:r>
            <a:r>
              <a:rPr b="1" lang="en" sz="1400"/>
              <a:t>adding bias</a:t>
            </a:r>
            <a:r>
              <a:rPr lang="en" sz="1400"/>
              <a:t>, and </a:t>
            </a:r>
            <a:r>
              <a:rPr b="1" lang="en" sz="1400"/>
              <a:t>applying activation function </a:t>
            </a:r>
            <a:r>
              <a:rPr lang="en" sz="1400"/>
              <a:t>to the inputs and </a:t>
            </a:r>
            <a:r>
              <a:rPr b="1" lang="en" sz="1400"/>
              <a:t>propagating it forward</a:t>
            </a:r>
            <a:r>
              <a:rPr lang="en" sz="1400"/>
              <a:t>. </a:t>
            </a:r>
            <a:endParaRPr sz="1400"/>
          </a:p>
          <a:p>
            <a:pPr indent="0" lvl="0" marL="0" rtl="0" algn="l">
              <a:spcBef>
                <a:spcPts val="1200"/>
              </a:spcBef>
              <a:spcAft>
                <a:spcPts val="0"/>
              </a:spcAft>
              <a:buNone/>
            </a:pPr>
            <a:r>
              <a:rPr lang="en" sz="1400"/>
              <a:t>The purpose of an </a:t>
            </a:r>
            <a:r>
              <a:rPr b="1" lang="en" sz="1400"/>
              <a:t>activation function</a:t>
            </a:r>
            <a:r>
              <a:rPr lang="en" sz="1400"/>
              <a:t> is to introduce non-linearity to the data. Introducing non-linearity </a:t>
            </a:r>
            <a:r>
              <a:rPr b="1" lang="en" sz="1400"/>
              <a:t>helps to identify the underlying patterns which are complex</a:t>
            </a:r>
            <a:r>
              <a:rPr lang="en" sz="1400"/>
              <a:t>. It is also used to scale the value to a particular interval. Examples of activation functions are sigma function, tanh function, ReLU function, linear function etc. </a:t>
            </a:r>
            <a:r>
              <a:rPr lang="en" sz="1400" u="sng">
                <a:solidFill>
                  <a:srgbClr val="FF0000"/>
                </a:solidFill>
              </a:rPr>
              <a:t>In </a:t>
            </a:r>
            <a:r>
              <a:rPr b="1" lang="en" sz="1400" u="sng">
                <a:solidFill>
                  <a:srgbClr val="FF0000"/>
                </a:solidFill>
              </a:rPr>
              <a:t>our code</a:t>
            </a:r>
            <a:r>
              <a:rPr lang="en" sz="1400" u="sng">
                <a:solidFill>
                  <a:srgbClr val="FF0000"/>
                </a:solidFill>
              </a:rPr>
              <a:t>, we have used ReLU function for input and hidden layers and linear (identity) function for output layer.</a:t>
            </a:r>
            <a:endParaRPr sz="1400" u="sng">
              <a:solidFill>
                <a:srgbClr val="FF0000"/>
              </a:solidFill>
            </a:endParaRPr>
          </a:p>
          <a:p>
            <a:pPr indent="0" lvl="0" marL="0" rtl="0" algn="l">
              <a:spcBef>
                <a:spcPts val="1200"/>
              </a:spcBef>
              <a:spcAft>
                <a:spcPts val="1200"/>
              </a:spcAft>
              <a:buNone/>
            </a:pPr>
            <a:r>
              <a:t/>
            </a:r>
            <a:endParaRPr sz="1400">
              <a:solidFill>
                <a:srgbClr val="000000"/>
              </a:solidFill>
            </a:endParaRPr>
          </a:p>
        </p:txBody>
      </p:sp>
      <p:pic>
        <p:nvPicPr>
          <p:cNvPr id="193" name="Google Shape;193;p26"/>
          <p:cNvPicPr preferRelativeResize="0"/>
          <p:nvPr/>
        </p:nvPicPr>
        <p:blipFill rotWithShape="1">
          <a:blip r:embed="rId3">
            <a:alphaModFix/>
          </a:blip>
          <a:srcRect b="20033" l="22932" r="36117" t="16349"/>
          <a:stretch/>
        </p:blipFill>
        <p:spPr>
          <a:xfrm>
            <a:off x="422850" y="1166100"/>
            <a:ext cx="3391824" cy="2964211"/>
          </a:xfrm>
          <a:prstGeom prst="rect">
            <a:avLst/>
          </a:prstGeom>
          <a:noFill/>
          <a:ln>
            <a:noFill/>
          </a:ln>
        </p:spPr>
      </p:pic>
      <p:sp>
        <p:nvSpPr>
          <p:cNvPr id="194" name="Google Shape;194;p26"/>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Artificial Neural Networks work?</a:t>
            </a:r>
            <a:endParaRPr/>
          </a:p>
          <a:p>
            <a:pPr indent="0" lvl="0" marL="0" rtl="0" algn="l">
              <a:spcBef>
                <a:spcPts val="0"/>
              </a:spcBef>
              <a:spcAft>
                <a:spcPts val="0"/>
              </a:spcAft>
              <a:buNone/>
            </a:pPr>
            <a:r>
              <a:t/>
            </a:r>
            <a:endParaRPr/>
          </a:p>
        </p:txBody>
      </p:sp>
      <p:sp>
        <p:nvSpPr>
          <p:cNvPr id="200" name="Google Shape;200;p27"/>
          <p:cNvSpPr txBox="1"/>
          <p:nvPr>
            <p:ph idx="1" type="body"/>
          </p:nvPr>
        </p:nvSpPr>
        <p:spPr>
          <a:xfrm>
            <a:off x="311700" y="1119300"/>
            <a:ext cx="8520600" cy="40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 function that is used to calculate error is called </a:t>
            </a:r>
            <a:r>
              <a:rPr b="1" lang="en" sz="1400"/>
              <a:t>loss Function</a:t>
            </a:r>
            <a:r>
              <a:rPr lang="en" sz="1400"/>
              <a:t> .Error is a function of internal parameters of the model i.e. weights and biases. Different loss functions are used to deal with different types of tasks such as regression and classification.</a:t>
            </a:r>
            <a:endParaRPr sz="1400"/>
          </a:p>
          <a:p>
            <a:pPr indent="0" lvl="0" marL="0" rtl="0" algn="l">
              <a:spcBef>
                <a:spcPts val="1200"/>
              </a:spcBef>
              <a:spcAft>
                <a:spcPts val="0"/>
              </a:spcAft>
              <a:buNone/>
            </a:pPr>
            <a:r>
              <a:rPr lang="en" sz="1400"/>
              <a:t>Broadly, loss functions can be classified into two major categories depending upon the type of learning task we are dealing with — </a:t>
            </a:r>
            <a:r>
              <a:rPr b="1" lang="en" sz="1400"/>
              <a:t>Regression losses</a:t>
            </a:r>
            <a:r>
              <a:rPr lang="en" sz="1400"/>
              <a:t> and </a:t>
            </a:r>
            <a:r>
              <a:rPr b="1" lang="en" sz="1400"/>
              <a:t>Classification losses</a:t>
            </a:r>
            <a:r>
              <a:rPr lang="en" sz="1400"/>
              <a:t>. In </a:t>
            </a:r>
            <a:r>
              <a:rPr b="1" lang="en" sz="1400"/>
              <a:t>classification losses</a:t>
            </a:r>
            <a:r>
              <a:rPr lang="en" sz="1400"/>
              <a:t>, we are trying to predict output from set of finite categorical values, for eg: given large data set of images of cats and dogs, predict whether given image is of cat or dog. </a:t>
            </a:r>
            <a:r>
              <a:rPr b="1" lang="en" sz="1400"/>
              <a:t>Regression losses</a:t>
            </a:r>
            <a:r>
              <a:rPr lang="en" sz="1400"/>
              <a:t>, on the other hand, deal with predicting a continuous value for eg: predict the price of room, predict the height of a person, or even </a:t>
            </a:r>
            <a:r>
              <a:rPr lang="en" sz="1400" u="sng">
                <a:solidFill>
                  <a:srgbClr val="FF0000"/>
                </a:solidFill>
              </a:rPr>
              <a:t>predict the the waiting time in a queue - which is our case. </a:t>
            </a:r>
            <a:endParaRPr sz="1400" u="sng">
              <a:solidFill>
                <a:srgbClr val="000000"/>
              </a:solidFill>
            </a:endParaRPr>
          </a:p>
          <a:p>
            <a:pPr indent="0" lvl="0" marL="0" rtl="0" algn="l">
              <a:spcBef>
                <a:spcPts val="1200"/>
              </a:spcBef>
              <a:spcAft>
                <a:spcPts val="1200"/>
              </a:spcAft>
              <a:buNone/>
            </a:pPr>
            <a:r>
              <a:t/>
            </a:r>
            <a:endParaRPr sz="1400" u="sng">
              <a:solidFill>
                <a:srgbClr val="FF0000"/>
              </a:solidFill>
            </a:endParaRPr>
          </a:p>
        </p:txBody>
      </p:sp>
      <p:sp>
        <p:nvSpPr>
          <p:cNvPr id="201" name="Google Shape;201;p27"/>
          <p:cNvSpPr txBox="1"/>
          <p:nvPr/>
        </p:nvSpPr>
        <p:spPr>
          <a:xfrm>
            <a:off x="7212950" y="4852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Artificial Neural Networks work?</a:t>
            </a:r>
            <a:endParaRPr/>
          </a:p>
          <a:p>
            <a:pPr indent="0" lvl="0" marL="0" rtl="0" algn="l">
              <a:spcBef>
                <a:spcPts val="0"/>
              </a:spcBef>
              <a:spcAft>
                <a:spcPts val="0"/>
              </a:spcAft>
              <a:buNone/>
            </a:pPr>
            <a:r>
              <a:t/>
            </a:r>
            <a:endParaRPr/>
          </a:p>
        </p:txBody>
      </p:sp>
      <p:sp>
        <p:nvSpPr>
          <p:cNvPr id="207" name="Google Shape;207;p28"/>
          <p:cNvSpPr txBox="1"/>
          <p:nvPr>
            <p:ph idx="1" type="body"/>
          </p:nvPr>
        </p:nvSpPr>
        <p:spPr>
          <a:xfrm>
            <a:off x="311700" y="1229875"/>
            <a:ext cx="4701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rPr>
              <a:t>There are several regression loss function - MSE(Mean Squared Error, MAE(Mean Absolute Error), Huber’s loss etc.</a:t>
            </a:r>
            <a:endParaRPr sz="1400">
              <a:solidFill>
                <a:srgbClr val="000000"/>
              </a:solidFill>
            </a:endParaRPr>
          </a:p>
          <a:p>
            <a:pPr indent="0" lvl="0" marL="0" rtl="0" algn="l">
              <a:spcBef>
                <a:spcPts val="1200"/>
              </a:spcBef>
              <a:spcAft>
                <a:spcPts val="0"/>
              </a:spcAft>
              <a:buNone/>
            </a:pPr>
            <a:r>
              <a:rPr lang="en" sz="1400" u="sng">
                <a:solidFill>
                  <a:srgbClr val="FF0000"/>
                </a:solidFill>
              </a:rPr>
              <a:t> In our code, we use MAE as loss function. </a:t>
            </a:r>
            <a:r>
              <a:rPr lang="en" sz="1400">
                <a:solidFill>
                  <a:srgbClr val="000000"/>
                </a:solidFill>
              </a:rPr>
              <a:t>It is measured as the average of sum of absolute differences between predictions and actual observations.</a:t>
            </a:r>
            <a:endParaRPr sz="1400">
              <a:solidFill>
                <a:srgbClr val="000000"/>
              </a:solidFill>
            </a:endParaRPr>
          </a:p>
          <a:p>
            <a:pPr indent="0" lvl="0" marL="0" rtl="0" algn="l">
              <a:spcBef>
                <a:spcPts val="1200"/>
              </a:spcBef>
              <a:spcAft>
                <a:spcPts val="1200"/>
              </a:spcAft>
              <a:buNone/>
            </a:pPr>
            <a:r>
              <a:t/>
            </a:r>
            <a:endParaRPr/>
          </a:p>
        </p:txBody>
      </p:sp>
      <p:pic>
        <p:nvPicPr>
          <p:cNvPr id="208" name="Google Shape;208;p28"/>
          <p:cNvPicPr preferRelativeResize="0"/>
          <p:nvPr/>
        </p:nvPicPr>
        <p:blipFill>
          <a:blip r:embed="rId3">
            <a:alphaModFix/>
          </a:blip>
          <a:stretch>
            <a:fillRect/>
          </a:stretch>
        </p:blipFill>
        <p:spPr>
          <a:xfrm>
            <a:off x="5135250" y="1304900"/>
            <a:ext cx="3826200" cy="2533691"/>
          </a:xfrm>
          <a:prstGeom prst="rect">
            <a:avLst/>
          </a:prstGeom>
          <a:noFill/>
          <a:ln>
            <a:noFill/>
          </a:ln>
        </p:spPr>
      </p:pic>
      <p:pic>
        <p:nvPicPr>
          <p:cNvPr id="209" name="Google Shape;209;p28"/>
          <p:cNvPicPr preferRelativeResize="0"/>
          <p:nvPr/>
        </p:nvPicPr>
        <p:blipFill rotWithShape="1">
          <a:blip r:embed="rId4">
            <a:alphaModFix/>
          </a:blip>
          <a:srcRect b="1230" l="-4220" r="0" t="-1230"/>
          <a:stretch/>
        </p:blipFill>
        <p:spPr>
          <a:xfrm>
            <a:off x="2681825" y="3344687"/>
            <a:ext cx="2257518" cy="493925"/>
          </a:xfrm>
          <a:prstGeom prst="rect">
            <a:avLst/>
          </a:prstGeom>
          <a:noFill/>
          <a:ln>
            <a:noFill/>
          </a:ln>
        </p:spPr>
      </p:pic>
      <p:pic>
        <p:nvPicPr>
          <p:cNvPr id="210" name="Google Shape;210;p28"/>
          <p:cNvPicPr preferRelativeResize="0"/>
          <p:nvPr/>
        </p:nvPicPr>
        <p:blipFill>
          <a:blip r:embed="rId5">
            <a:alphaModFix/>
          </a:blip>
          <a:stretch>
            <a:fillRect/>
          </a:stretch>
        </p:blipFill>
        <p:spPr>
          <a:xfrm>
            <a:off x="210950" y="3384875"/>
            <a:ext cx="2329700" cy="493925"/>
          </a:xfrm>
          <a:prstGeom prst="rect">
            <a:avLst/>
          </a:prstGeom>
          <a:noFill/>
          <a:ln>
            <a:noFill/>
          </a:ln>
        </p:spPr>
      </p:pic>
      <p:pic>
        <p:nvPicPr>
          <p:cNvPr id="211" name="Google Shape;211;p28"/>
          <p:cNvPicPr preferRelativeResize="0"/>
          <p:nvPr/>
        </p:nvPicPr>
        <p:blipFill>
          <a:blip r:embed="rId6">
            <a:alphaModFix/>
          </a:blip>
          <a:stretch>
            <a:fillRect/>
          </a:stretch>
        </p:blipFill>
        <p:spPr>
          <a:xfrm>
            <a:off x="592975" y="4052886"/>
            <a:ext cx="3844369" cy="607800"/>
          </a:xfrm>
          <a:prstGeom prst="rect">
            <a:avLst/>
          </a:prstGeom>
          <a:noFill/>
          <a:ln>
            <a:noFill/>
          </a:ln>
        </p:spPr>
      </p:pic>
      <p:sp>
        <p:nvSpPr>
          <p:cNvPr id="212" name="Google Shape;212;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
        <p:nvSpPr>
          <p:cNvPr id="213" name="Google Shape;213;p28"/>
          <p:cNvSpPr txBox="1"/>
          <p:nvPr/>
        </p:nvSpPr>
        <p:spPr>
          <a:xfrm>
            <a:off x="7134300" y="4793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Artificial Neural Networks work?</a:t>
            </a:r>
            <a:endParaRPr/>
          </a:p>
          <a:p>
            <a:pPr indent="0" lvl="0" marL="0" rtl="0" algn="l">
              <a:spcBef>
                <a:spcPts val="0"/>
              </a:spcBef>
              <a:spcAft>
                <a:spcPts val="0"/>
              </a:spcAft>
              <a:buNone/>
            </a:pPr>
            <a:r>
              <a:t/>
            </a:r>
            <a:endParaRPr/>
          </a:p>
        </p:txBody>
      </p:sp>
      <p:sp>
        <p:nvSpPr>
          <p:cNvPr id="219" name="Google Shape;219;p29"/>
          <p:cNvSpPr txBox="1"/>
          <p:nvPr>
            <p:ph idx="1" type="body"/>
          </p:nvPr>
        </p:nvSpPr>
        <p:spPr>
          <a:xfrm>
            <a:off x="311700" y="1229875"/>
            <a:ext cx="8649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For accurate prediction, one needs to minimize the error calculated using loss function. This is done during </a:t>
            </a:r>
            <a:r>
              <a:rPr b="1" lang="en" sz="1400"/>
              <a:t>back propagation</a:t>
            </a:r>
            <a:r>
              <a:rPr lang="en" sz="1400"/>
              <a:t> using </a:t>
            </a:r>
            <a:r>
              <a:rPr b="1" lang="en" sz="1400"/>
              <a:t>optimization function</a:t>
            </a:r>
            <a:r>
              <a:rPr b="1" lang="en" sz="1400"/>
              <a:t> </a:t>
            </a:r>
            <a:r>
              <a:rPr lang="en" sz="1400"/>
              <a:t>or </a:t>
            </a:r>
            <a:r>
              <a:rPr b="1" lang="en" sz="1400"/>
              <a:t>optimizer</a:t>
            </a:r>
            <a:r>
              <a:rPr lang="en" sz="1400"/>
              <a:t>.</a:t>
            </a:r>
            <a:r>
              <a:rPr lang="en" sz="1400">
                <a:solidFill>
                  <a:srgbClr val="000000"/>
                </a:solidFill>
              </a:rPr>
              <a:t>The optimizers or optimization functions used in ANN varies, such as Adam (Adaptive Moment Estimation), RMSProp, Gradient Descent, etc. </a:t>
            </a:r>
            <a:r>
              <a:rPr lang="en" sz="1400" u="sng">
                <a:solidFill>
                  <a:srgbClr val="FF0000"/>
                </a:solidFill>
              </a:rPr>
              <a:t>In </a:t>
            </a:r>
            <a:r>
              <a:rPr b="1" lang="en" sz="1400" u="sng">
                <a:solidFill>
                  <a:srgbClr val="FF0000"/>
                </a:solidFill>
              </a:rPr>
              <a:t>our code</a:t>
            </a:r>
            <a:r>
              <a:rPr lang="en" sz="1400" u="sng">
                <a:solidFill>
                  <a:srgbClr val="FF0000"/>
                </a:solidFill>
              </a:rPr>
              <a:t>, we have used Adam function as optimizer .</a:t>
            </a:r>
            <a:endParaRPr sz="1400"/>
          </a:p>
          <a:p>
            <a:pPr indent="0" lvl="0" marL="0" rtl="0" algn="l">
              <a:spcBef>
                <a:spcPts val="1200"/>
              </a:spcBef>
              <a:spcAft>
                <a:spcPts val="1200"/>
              </a:spcAft>
              <a:buNone/>
            </a:pPr>
            <a:r>
              <a:rPr lang="en" sz="1400"/>
              <a:t>                           Forward </a:t>
            </a:r>
            <a:r>
              <a:rPr lang="en" sz="1400"/>
              <a:t>propagation</a:t>
            </a:r>
            <a:r>
              <a:rPr lang="en" sz="1400"/>
              <a:t>                                                       Back </a:t>
            </a:r>
            <a:r>
              <a:rPr lang="en" sz="1400"/>
              <a:t>propagation</a:t>
            </a:r>
            <a:endParaRPr sz="1400"/>
          </a:p>
        </p:txBody>
      </p:sp>
      <p:sp>
        <p:nvSpPr>
          <p:cNvPr id="220" name="Google Shape;220;p29"/>
          <p:cNvSpPr txBox="1"/>
          <p:nvPr/>
        </p:nvSpPr>
        <p:spPr>
          <a:xfrm>
            <a:off x="7283275" y="4780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pic>
        <p:nvPicPr>
          <p:cNvPr id="221" name="Google Shape;221;p29"/>
          <p:cNvPicPr preferRelativeResize="0"/>
          <p:nvPr/>
        </p:nvPicPr>
        <p:blipFill>
          <a:blip r:embed="rId3">
            <a:alphaModFix/>
          </a:blip>
          <a:stretch>
            <a:fillRect/>
          </a:stretch>
        </p:blipFill>
        <p:spPr>
          <a:xfrm>
            <a:off x="756442" y="2649650"/>
            <a:ext cx="3000001" cy="1686858"/>
          </a:xfrm>
          <a:prstGeom prst="rect">
            <a:avLst/>
          </a:prstGeom>
          <a:noFill/>
          <a:ln>
            <a:noFill/>
          </a:ln>
        </p:spPr>
      </p:pic>
      <p:pic>
        <p:nvPicPr>
          <p:cNvPr id="222" name="Google Shape;222;p29"/>
          <p:cNvPicPr preferRelativeResize="0"/>
          <p:nvPr/>
        </p:nvPicPr>
        <p:blipFill>
          <a:blip r:embed="rId4">
            <a:alphaModFix/>
          </a:blip>
          <a:stretch>
            <a:fillRect/>
          </a:stretch>
        </p:blipFill>
        <p:spPr>
          <a:xfrm>
            <a:off x="5023900" y="2705136"/>
            <a:ext cx="3124299" cy="175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228" name="Google Shape;228;p30"/>
          <p:cNvSpPr txBox="1"/>
          <p:nvPr>
            <p:ph idx="1" type="body"/>
          </p:nvPr>
        </p:nvSpPr>
        <p:spPr>
          <a:xfrm>
            <a:off x="311700" y="1229875"/>
            <a:ext cx="27942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Let’s run and analyse the code!</a:t>
            </a:r>
            <a:endParaRPr sz="1400"/>
          </a:p>
        </p:txBody>
      </p:sp>
      <p:pic>
        <p:nvPicPr>
          <p:cNvPr id="229" name="Google Shape;229;p30"/>
          <p:cNvPicPr preferRelativeResize="0"/>
          <p:nvPr/>
        </p:nvPicPr>
        <p:blipFill rotWithShape="1">
          <a:blip r:embed="rId3">
            <a:alphaModFix/>
          </a:blip>
          <a:srcRect b="0" l="15247" r="17226" t="0"/>
          <a:stretch/>
        </p:blipFill>
        <p:spPr>
          <a:xfrm>
            <a:off x="3455800" y="300925"/>
            <a:ext cx="5123400" cy="4267949"/>
          </a:xfrm>
          <a:prstGeom prst="rect">
            <a:avLst/>
          </a:prstGeom>
          <a:noFill/>
          <a:ln>
            <a:noFill/>
          </a:ln>
        </p:spPr>
      </p:pic>
      <p:sp>
        <p:nvSpPr>
          <p:cNvPr id="230" name="Google Shape;230;p30"/>
          <p:cNvSpPr txBox="1"/>
          <p:nvPr/>
        </p:nvSpPr>
        <p:spPr>
          <a:xfrm>
            <a:off x="7142625" y="4780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36" name="Google Shape;236;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After 500 epochs of training, a mean absolute error of </a:t>
            </a:r>
            <a:r>
              <a:rPr b="1" lang="en" sz="1500"/>
              <a:t>2.68 minutes </a:t>
            </a:r>
            <a:r>
              <a:rPr lang="en" sz="1500"/>
              <a:t>was achieved on the test set.</a:t>
            </a:r>
            <a:endParaRPr sz="1500"/>
          </a:p>
          <a:p>
            <a:pPr indent="0" lvl="0" marL="0" rtl="0" algn="l">
              <a:spcBef>
                <a:spcPts val="1200"/>
              </a:spcBef>
              <a:spcAft>
                <a:spcPts val="0"/>
              </a:spcAft>
              <a:buNone/>
            </a:pPr>
            <a:r>
              <a:rPr lang="en" sz="1500"/>
              <a:t> To have an estimation of the predictive capability of the trained model, we are comparing against the naive mean and the naive median model; these are the models that always predict the mean and the median waiting time of the training set.</a:t>
            </a:r>
            <a:endParaRPr sz="1500"/>
          </a:p>
          <a:p>
            <a:pPr indent="0" lvl="0" marL="0" rtl="0" algn="l">
              <a:spcBef>
                <a:spcPts val="1200"/>
              </a:spcBef>
              <a:spcAft>
                <a:spcPts val="1200"/>
              </a:spcAft>
              <a:buNone/>
            </a:pPr>
            <a:r>
              <a:rPr lang="en" sz="1600"/>
              <a:t>The naive mean model had a mean absolute error of </a:t>
            </a:r>
            <a:r>
              <a:rPr b="1" lang="en" sz="1600"/>
              <a:t>2.94 minutes</a:t>
            </a:r>
            <a:r>
              <a:rPr lang="en" sz="1600"/>
              <a:t> on the test set, and the naive median an error of </a:t>
            </a:r>
            <a:r>
              <a:rPr b="1" lang="en" sz="1600"/>
              <a:t>2.94 minutes</a:t>
            </a:r>
            <a:r>
              <a:rPr lang="en" sz="1600"/>
              <a:t>. Our model has, therefore, achieved an improvement of </a:t>
            </a:r>
            <a:r>
              <a:rPr b="1" lang="en" sz="1600"/>
              <a:t>8.8%</a:t>
            </a:r>
            <a:r>
              <a:rPr lang="en" sz="1600"/>
              <a:t> over the naive mean model and </a:t>
            </a:r>
            <a:r>
              <a:rPr b="1" lang="en" sz="1600"/>
              <a:t>8.8%</a:t>
            </a:r>
            <a:r>
              <a:rPr lang="en" sz="1600"/>
              <a:t> over the naive median one.</a:t>
            </a:r>
            <a:endParaRPr sz="1600"/>
          </a:p>
        </p:txBody>
      </p:sp>
      <p:sp>
        <p:nvSpPr>
          <p:cNvPr id="237" name="Google Shape;237;p31"/>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Deshmukh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1421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Queuing Theory</a:t>
            </a:r>
            <a:endParaRPr/>
          </a:p>
        </p:txBody>
      </p:sp>
      <p:sp>
        <p:nvSpPr>
          <p:cNvPr id="92" name="Google Shape;92;p14"/>
          <p:cNvSpPr txBox="1"/>
          <p:nvPr>
            <p:ph idx="1" type="body"/>
          </p:nvPr>
        </p:nvSpPr>
        <p:spPr>
          <a:xfrm>
            <a:off x="311700" y="749900"/>
            <a:ext cx="8520600" cy="4082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Why does Queuing Theory exists?</a:t>
            </a:r>
            <a:endParaRPr sz="1400"/>
          </a:p>
          <a:p>
            <a:pPr indent="0" lvl="0" marL="0" rtl="0" algn="l">
              <a:lnSpc>
                <a:spcPct val="100000"/>
              </a:lnSpc>
              <a:spcBef>
                <a:spcPts val="1200"/>
              </a:spcBef>
              <a:spcAft>
                <a:spcPts val="0"/>
              </a:spcAft>
              <a:buNone/>
            </a:pPr>
            <a:r>
              <a:rPr lang="en" sz="1400"/>
              <a:t>Queueing problems exist when multiple people need access to a resource, and the service cannot match the level of demand. On the one hand, </a:t>
            </a:r>
            <a:r>
              <a:rPr b="1" lang="en" sz="1400"/>
              <a:t>queueing is a necessary evil</a:t>
            </a:r>
            <a:r>
              <a:rPr lang="en" sz="1400"/>
              <a:t> when accessing valuable resources like health-related ones, as the idle time of those resources is expensive.Waiting in a queue can be stressful and exhausting for the clients because of the enforced idle time, and may lead to decreased customer satisfaction.</a:t>
            </a:r>
            <a:endParaRPr sz="1400"/>
          </a:p>
          <a:p>
            <a:pPr indent="-317500" lvl="0" marL="457200" rtl="0" algn="l">
              <a:lnSpc>
                <a:spcPct val="80000"/>
              </a:lnSpc>
              <a:spcBef>
                <a:spcPts val="1200"/>
              </a:spcBef>
              <a:spcAft>
                <a:spcPts val="0"/>
              </a:spcAft>
              <a:buSzPts val="1400"/>
              <a:buChar char="❏"/>
            </a:pPr>
            <a:r>
              <a:rPr lang="en" sz="1400"/>
              <a:t>Queueing optimization techniques are used in several industries such as-</a:t>
            </a:r>
            <a:endParaRPr sz="1400"/>
          </a:p>
          <a:p>
            <a:pPr indent="0" lvl="0" marL="457200" rtl="0" algn="l">
              <a:lnSpc>
                <a:spcPct val="80000"/>
              </a:lnSpc>
              <a:spcBef>
                <a:spcPts val="1200"/>
              </a:spcBef>
              <a:spcAft>
                <a:spcPts val="0"/>
              </a:spcAft>
              <a:buNone/>
            </a:pPr>
            <a:r>
              <a:rPr lang="en" sz="1400"/>
              <a:t>         -</a:t>
            </a:r>
            <a:r>
              <a:rPr lang="en" sz="1400">
                <a:solidFill>
                  <a:srgbClr val="202124"/>
                </a:solidFill>
                <a:highlight>
                  <a:srgbClr val="FFFFFF"/>
                </a:highlight>
                <a:latin typeface="Arial"/>
                <a:ea typeface="Arial"/>
                <a:cs typeface="Arial"/>
                <a:sym typeface="Arial"/>
              </a:rPr>
              <a:t>banking</a:t>
            </a:r>
            <a:endParaRPr sz="1400">
              <a:solidFill>
                <a:srgbClr val="202124"/>
              </a:solidFill>
              <a:highlight>
                <a:srgbClr val="FFFFFF"/>
              </a:highlight>
              <a:latin typeface="Arial"/>
              <a:ea typeface="Arial"/>
              <a:cs typeface="Arial"/>
              <a:sym typeface="Arial"/>
            </a:endParaRPr>
          </a:p>
          <a:p>
            <a:pPr indent="0" lvl="0" marL="457200" rtl="0" algn="l">
              <a:lnSpc>
                <a:spcPct val="80000"/>
              </a:lnSpc>
              <a:spcBef>
                <a:spcPts val="1200"/>
              </a:spcBef>
              <a:spcAft>
                <a:spcPts val="0"/>
              </a:spcAft>
              <a:buNone/>
            </a:pPr>
            <a:r>
              <a:rPr lang="en" sz="1400">
                <a:solidFill>
                  <a:srgbClr val="202124"/>
                </a:solidFill>
                <a:highlight>
                  <a:srgbClr val="FFFFFF"/>
                </a:highlight>
                <a:latin typeface="Arial"/>
                <a:ea typeface="Arial"/>
                <a:cs typeface="Arial"/>
                <a:sym typeface="Arial"/>
              </a:rPr>
              <a:t>        -healthcare</a:t>
            </a:r>
            <a:endParaRPr sz="1400">
              <a:solidFill>
                <a:srgbClr val="202124"/>
              </a:solidFill>
              <a:highlight>
                <a:srgbClr val="FFFFFF"/>
              </a:highlight>
              <a:latin typeface="Arial"/>
              <a:ea typeface="Arial"/>
              <a:cs typeface="Arial"/>
              <a:sym typeface="Arial"/>
            </a:endParaRPr>
          </a:p>
          <a:p>
            <a:pPr indent="0" lvl="0" marL="457200" rtl="0" algn="l">
              <a:lnSpc>
                <a:spcPct val="80000"/>
              </a:lnSpc>
              <a:spcBef>
                <a:spcPts val="1200"/>
              </a:spcBef>
              <a:spcAft>
                <a:spcPts val="0"/>
              </a:spcAft>
              <a:buNone/>
            </a:pPr>
            <a:r>
              <a:rPr lang="en" sz="1400">
                <a:solidFill>
                  <a:srgbClr val="202124"/>
                </a:solidFill>
                <a:highlight>
                  <a:srgbClr val="FFFFFF"/>
                </a:highlight>
                <a:latin typeface="Arial"/>
                <a:ea typeface="Arial"/>
                <a:cs typeface="Arial"/>
                <a:sym typeface="Arial"/>
              </a:rPr>
              <a:t>        -retails</a:t>
            </a:r>
            <a:endParaRPr sz="1400">
              <a:solidFill>
                <a:srgbClr val="202124"/>
              </a:solidFill>
              <a:highlight>
                <a:srgbClr val="FFFFFF"/>
              </a:highlight>
              <a:latin typeface="Arial"/>
              <a:ea typeface="Arial"/>
              <a:cs typeface="Arial"/>
              <a:sym typeface="Arial"/>
            </a:endParaRPr>
          </a:p>
          <a:p>
            <a:pPr indent="0" lvl="0" marL="457200" rtl="0" algn="l">
              <a:lnSpc>
                <a:spcPct val="80000"/>
              </a:lnSpc>
              <a:spcBef>
                <a:spcPts val="1200"/>
              </a:spcBef>
              <a:spcAft>
                <a:spcPts val="0"/>
              </a:spcAft>
              <a:buNone/>
            </a:pPr>
            <a:r>
              <a:rPr lang="en" sz="1400">
                <a:solidFill>
                  <a:srgbClr val="202124"/>
                </a:solidFill>
                <a:highlight>
                  <a:srgbClr val="FFFFFF"/>
                </a:highlight>
                <a:latin typeface="Arial"/>
                <a:ea typeface="Arial"/>
                <a:cs typeface="Arial"/>
                <a:sym typeface="Arial"/>
              </a:rPr>
              <a:t>        -education</a:t>
            </a:r>
            <a:endParaRPr sz="1400">
              <a:solidFill>
                <a:srgbClr val="202124"/>
              </a:solidFill>
              <a:highlight>
                <a:srgbClr val="FFFFFF"/>
              </a:highlight>
              <a:latin typeface="Arial"/>
              <a:ea typeface="Arial"/>
              <a:cs typeface="Arial"/>
              <a:sym typeface="Arial"/>
            </a:endParaRPr>
          </a:p>
          <a:p>
            <a:pPr indent="0" lvl="0" marL="457200" rtl="0" algn="l">
              <a:lnSpc>
                <a:spcPct val="80000"/>
              </a:lnSpc>
              <a:spcBef>
                <a:spcPts val="1200"/>
              </a:spcBef>
              <a:spcAft>
                <a:spcPts val="0"/>
              </a:spcAft>
              <a:buNone/>
            </a:pPr>
            <a:r>
              <a:rPr lang="en" sz="1400">
                <a:solidFill>
                  <a:srgbClr val="202124"/>
                </a:solidFill>
                <a:highlight>
                  <a:srgbClr val="FFFFFF"/>
                </a:highlight>
                <a:latin typeface="Arial"/>
                <a:ea typeface="Arial"/>
                <a:cs typeface="Arial"/>
                <a:sym typeface="Arial"/>
              </a:rPr>
              <a:t>        -government</a:t>
            </a:r>
            <a:endParaRPr sz="1400">
              <a:solidFill>
                <a:srgbClr val="202124"/>
              </a:solidFill>
              <a:highlight>
                <a:srgbClr val="FFFFFF"/>
              </a:highlight>
              <a:latin typeface="Arial"/>
              <a:ea typeface="Arial"/>
              <a:cs typeface="Arial"/>
              <a:sym typeface="Arial"/>
            </a:endParaRPr>
          </a:p>
          <a:p>
            <a:pPr indent="0" lvl="0" marL="457200" rtl="0" algn="l">
              <a:lnSpc>
                <a:spcPct val="80000"/>
              </a:lnSpc>
              <a:spcBef>
                <a:spcPts val="1200"/>
              </a:spcBef>
              <a:spcAft>
                <a:spcPts val="0"/>
              </a:spcAft>
              <a:buNone/>
            </a:pPr>
            <a:r>
              <a:rPr lang="en" sz="1400">
                <a:solidFill>
                  <a:srgbClr val="202124"/>
                </a:solidFill>
                <a:highlight>
                  <a:srgbClr val="FFFFFF"/>
                </a:highlight>
                <a:latin typeface="Arial"/>
                <a:ea typeface="Arial"/>
                <a:cs typeface="Arial"/>
                <a:sym typeface="Arial"/>
              </a:rPr>
              <a:t>        -telecom</a:t>
            </a:r>
            <a:endParaRPr sz="1400"/>
          </a:p>
          <a:p>
            <a:pPr indent="0" lvl="0" marL="0" rtl="0" algn="l">
              <a:lnSpc>
                <a:spcPct val="80000"/>
              </a:lnSpc>
              <a:spcBef>
                <a:spcPts val="1200"/>
              </a:spcBef>
              <a:spcAft>
                <a:spcPts val="0"/>
              </a:spcAft>
              <a:buNone/>
            </a:pPr>
            <a:r>
              <a:t/>
            </a:r>
            <a:endParaRPr sz="1400"/>
          </a:p>
          <a:p>
            <a:pPr indent="0" lvl="0" marL="0" rtl="0" algn="l">
              <a:lnSpc>
                <a:spcPct val="80000"/>
              </a:lnSpc>
              <a:spcBef>
                <a:spcPts val="1200"/>
              </a:spcBef>
              <a:spcAft>
                <a:spcPts val="1200"/>
              </a:spcAft>
              <a:buNone/>
            </a:pPr>
            <a:r>
              <a:t/>
            </a:r>
            <a:endParaRPr sz="1400"/>
          </a:p>
        </p:txBody>
      </p:sp>
      <p:sp>
        <p:nvSpPr>
          <p:cNvPr id="93" name="Google Shape;93;p14"/>
          <p:cNvSpPr txBox="1"/>
          <p:nvPr/>
        </p:nvSpPr>
        <p:spPr>
          <a:xfrm>
            <a:off x="7132600" y="4791900"/>
            <a:ext cx="19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Pranjal Jasani</a:t>
            </a:r>
            <a:endParaRPr>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 Generic Queuing System</a:t>
            </a:r>
            <a:endParaRPr/>
          </a:p>
        </p:txBody>
      </p:sp>
      <p:sp>
        <p:nvSpPr>
          <p:cNvPr id="243" name="Google Shape;243;p32"/>
          <p:cNvSpPr txBox="1"/>
          <p:nvPr>
            <p:ph idx="1" type="body"/>
          </p:nvPr>
        </p:nvSpPr>
        <p:spPr>
          <a:xfrm>
            <a:off x="211250" y="968675"/>
            <a:ext cx="85206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i="1" lang="en" sz="1400" u="sng"/>
              <a:t>QueueForMe:</a:t>
            </a:r>
            <a:r>
              <a:rPr lang="en" sz="1400"/>
              <a:t> We are proposing, a web application that allows everyone to create a virtual queu</a:t>
            </a:r>
            <a:r>
              <a:rPr lang="en" sz="1400"/>
              <a:t>e </a:t>
            </a:r>
            <a:r>
              <a:rPr lang="en" sz="1400"/>
              <a:t>allowing clients around to join and includes two types of users, the creators, and the clients. In a future version of this web application the creator of a queue will have the option to define a set of queue specific parameters along with the restricted set of responses for each parameter.</a:t>
            </a:r>
            <a:endParaRPr sz="1400"/>
          </a:p>
          <a:p>
            <a:pPr indent="-317500" lvl="0" marL="457200" rtl="0" algn="l">
              <a:spcBef>
                <a:spcPts val="0"/>
              </a:spcBef>
              <a:spcAft>
                <a:spcPts val="0"/>
              </a:spcAft>
              <a:buSzPts val="1400"/>
              <a:buChar char="❏"/>
            </a:pPr>
            <a:r>
              <a:rPr i="1" lang="en" sz="1400" u="sng"/>
              <a:t>Simulator: </a:t>
            </a:r>
            <a:r>
              <a:rPr lang="en" sz="1400"/>
              <a:t>To verify the learning capabilities of each neural network that is created with every queue, we can develop a simulator with which we can simulate customers joining a queue over a specific period of time.</a:t>
            </a:r>
            <a:endParaRPr sz="1400"/>
          </a:p>
          <a:p>
            <a:pPr indent="-317500" lvl="0" marL="457200" rtl="0" algn="l">
              <a:spcBef>
                <a:spcPts val="0"/>
              </a:spcBef>
              <a:spcAft>
                <a:spcPts val="0"/>
              </a:spcAft>
              <a:buSzPts val="1400"/>
              <a:buChar char="❏"/>
            </a:pPr>
            <a:r>
              <a:rPr i="1" lang="en" sz="1400" u="sng"/>
              <a:t>Industry Specific Queue Simulation: </a:t>
            </a:r>
            <a:r>
              <a:rPr lang="en" sz="1400"/>
              <a:t>In a future version of the simulator we will also include the queue specific additional parameters as described above. Each queue will have a predefined set of parameters, and each parameter will have a set of valid responses.</a:t>
            </a:r>
            <a:endParaRPr sz="1400"/>
          </a:p>
        </p:txBody>
      </p:sp>
      <p:sp>
        <p:nvSpPr>
          <p:cNvPr id="244" name="Google Shape;244;p32"/>
          <p:cNvSpPr txBox="1"/>
          <p:nvPr/>
        </p:nvSpPr>
        <p:spPr>
          <a:xfrm>
            <a:off x="7132600" y="4791900"/>
            <a:ext cx="1928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Ritik Pachauri</a:t>
            </a:r>
            <a:endParaRPr>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0" name="Google Shape;250;p33"/>
          <p:cNvSpPr txBox="1"/>
          <p:nvPr>
            <p:ph idx="1" type="body"/>
          </p:nvPr>
        </p:nvSpPr>
        <p:spPr>
          <a:xfrm>
            <a:off x="311700" y="101780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We have  explored how machine learning will be used for predicting the waiting time of individuals queueing in lines. We started by employing a publically obtainable dataset of queues in banks, and by coaching a neural network, we achieved a mean absolute error of </a:t>
            </a:r>
            <a:r>
              <a:rPr b="1" lang="en" sz="1400">
                <a:solidFill>
                  <a:srgbClr val="000000"/>
                </a:solidFill>
              </a:rPr>
              <a:t>2.68 minutes</a:t>
            </a:r>
            <a:r>
              <a:rPr lang="en" sz="1400">
                <a:solidFill>
                  <a:srgbClr val="000000"/>
                </a:solidFill>
              </a:rPr>
              <a:t>, improving over the performances of naive models. Sadly, we could not directly compare against queueing theory as a result of the dataset lacked info concerning the deployed servers. After presenting a particular case on how machine learning will be used predict waiting times in queueing situations, we are generalizing on a lot of industries. Using a  </a:t>
            </a:r>
            <a:r>
              <a:rPr lang="en" sz="1400">
                <a:solidFill>
                  <a:srgbClr val="000000"/>
                </a:solidFill>
              </a:rPr>
              <a:t>s</a:t>
            </a:r>
            <a:r>
              <a:rPr lang="en" sz="1400">
                <a:solidFill>
                  <a:srgbClr val="000000"/>
                </a:solidFill>
              </a:rPr>
              <a:t>imulator on web application, we are able to verify the prognostic capabilities of the queue specific neural networks. As future work, we'll embody the ability to feature queue specific parameters at the queue creation phase with predefined responses. This extra info will be exploited by the underlying waiting time-predicting neural network of every queue, and totally different distributions of each parameter response may be simulated exploitation the machine.</a:t>
            </a:r>
            <a:endParaRPr sz="1400">
              <a:solidFill>
                <a:srgbClr val="000000"/>
              </a:solidFill>
            </a:endParaRPr>
          </a:p>
          <a:p>
            <a:pPr indent="0" lvl="0" marL="139700" marR="139700" rtl="0" algn="l">
              <a:spcBef>
                <a:spcPts val="0"/>
              </a:spcBef>
              <a:spcAft>
                <a:spcPts val="0"/>
              </a:spcAft>
              <a:buNone/>
            </a:pPr>
            <a:r>
              <a:t/>
            </a:r>
            <a:endParaRPr sz="1400">
              <a:solidFill>
                <a:srgbClr val="000000"/>
              </a:solidFill>
            </a:endParaRPr>
          </a:p>
        </p:txBody>
      </p:sp>
      <p:sp>
        <p:nvSpPr>
          <p:cNvPr id="251" name="Google Shape;251;p33"/>
          <p:cNvSpPr txBox="1"/>
          <p:nvPr/>
        </p:nvSpPr>
        <p:spPr>
          <a:xfrm>
            <a:off x="7042150" y="4822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Shubhan Mital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57" name="Google Shape;257;p34"/>
          <p:cNvSpPr txBox="1"/>
          <p:nvPr>
            <p:ph idx="1" type="body"/>
          </p:nvPr>
        </p:nvSpPr>
        <p:spPr>
          <a:xfrm>
            <a:off x="311700" y="1258900"/>
            <a:ext cx="8520600" cy="333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852"/>
              <a:buNone/>
            </a:pPr>
            <a:r>
              <a:rPr b="1" lang="en" sz="1400"/>
              <a:t>Main References / Resources </a:t>
            </a:r>
            <a:endParaRPr b="1" sz="1400"/>
          </a:p>
          <a:p>
            <a:pPr indent="0" lvl="0" marL="457200" rtl="0" algn="l">
              <a:lnSpc>
                <a:spcPct val="115000"/>
              </a:lnSpc>
              <a:spcBef>
                <a:spcPts val="1200"/>
              </a:spcBef>
              <a:spcAft>
                <a:spcPts val="0"/>
              </a:spcAft>
              <a:buNone/>
            </a:pPr>
            <a:r>
              <a:rPr i="1" lang="en" sz="1400" u="sng"/>
              <a:t>The entire project structure is based on these resources:</a:t>
            </a:r>
            <a:endParaRPr i="1" sz="1400" u="sng"/>
          </a:p>
          <a:p>
            <a:pPr indent="-317500" lvl="0" marL="457200" rtl="0" algn="l">
              <a:lnSpc>
                <a:spcPct val="115000"/>
              </a:lnSpc>
              <a:spcBef>
                <a:spcPts val="1200"/>
              </a:spcBef>
              <a:spcAft>
                <a:spcPts val="0"/>
              </a:spcAft>
              <a:buSzPts val="1400"/>
              <a:buChar char="❏"/>
            </a:pPr>
            <a:r>
              <a:rPr lang="en" sz="1400"/>
              <a:t>Kyritsis A.I. and M. Deriaz, M. (2019). "A Machine Learning Approach to Waiting Time Prediction in Queueing Scenarios" , </a:t>
            </a:r>
            <a:r>
              <a:rPr i="1" lang="en" sz="1400"/>
              <a:t>Second International Conference on Artificial Intelligence for Industries (AI4I)</a:t>
            </a:r>
            <a:r>
              <a:rPr lang="en" sz="1400"/>
              <a:t>, 17-21, doi:10.1109/AI4I46381.2019.00013.</a:t>
            </a:r>
            <a:endParaRPr sz="1400"/>
          </a:p>
          <a:p>
            <a:pPr indent="-317500" lvl="0" marL="457200" rtl="0" algn="l">
              <a:lnSpc>
                <a:spcPct val="115000"/>
              </a:lnSpc>
              <a:spcBef>
                <a:spcPts val="0"/>
              </a:spcBef>
              <a:spcAft>
                <a:spcPts val="0"/>
              </a:spcAft>
              <a:buSzPts val="1400"/>
              <a:buChar char="❏"/>
            </a:pPr>
            <a:r>
              <a:rPr lang="en" sz="1400"/>
              <a:t>Data has been collected from </a:t>
            </a:r>
            <a:r>
              <a:rPr lang="en" sz="1400" u="sng">
                <a:solidFill>
                  <a:schemeClr val="accent5"/>
                </a:solidFill>
                <a:hlinkClick r:id="rId3">
                  <a:extLst>
                    <a:ext uri="{A12FA001-AC4F-418D-AE19-62706E023703}">
                      <ahyp:hlinkClr val="tx"/>
                    </a:ext>
                  </a:extLst>
                </a:hlinkClick>
              </a:rPr>
              <a:t>https://www.ncbi.nlm.nih.gov/pmc/articles/PMC5997939</a:t>
            </a:r>
            <a:endParaRPr sz="1400"/>
          </a:p>
          <a:p>
            <a:pPr indent="0" lvl="0" marL="0" rtl="0" algn="l">
              <a:lnSpc>
                <a:spcPct val="115000"/>
              </a:lnSpc>
              <a:spcBef>
                <a:spcPts val="1200"/>
              </a:spcBef>
              <a:spcAft>
                <a:spcPts val="0"/>
              </a:spcAft>
              <a:buNone/>
            </a:pPr>
            <a:r>
              <a:t/>
            </a:r>
            <a:endParaRPr sz="1400"/>
          </a:p>
          <a:p>
            <a:pPr indent="0" lvl="0" marL="457200" rtl="0" algn="l">
              <a:lnSpc>
                <a:spcPct val="105000"/>
              </a:lnSpc>
              <a:spcBef>
                <a:spcPts val="1200"/>
              </a:spcBef>
              <a:spcAft>
                <a:spcPts val="0"/>
              </a:spcAft>
              <a:buNone/>
            </a:pPr>
            <a:r>
              <a:t/>
            </a:r>
            <a:endParaRPr sz="1100"/>
          </a:p>
          <a:p>
            <a:pPr indent="0" lvl="0" marL="457200" rtl="0" algn="l">
              <a:lnSpc>
                <a:spcPct val="105000"/>
              </a:lnSpc>
              <a:spcBef>
                <a:spcPts val="1200"/>
              </a:spcBef>
              <a:spcAft>
                <a:spcPts val="1200"/>
              </a:spcAft>
              <a:buSzPts val="852"/>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63" name="Google Shape;263;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85000" lnSpcReduction="20000"/>
          </a:bodyPr>
          <a:lstStyle/>
          <a:p>
            <a:pPr indent="0" lvl="0" marL="457200" rtl="0" algn="ctr">
              <a:lnSpc>
                <a:spcPct val="115000"/>
              </a:lnSpc>
              <a:spcBef>
                <a:spcPts val="0"/>
              </a:spcBef>
              <a:spcAft>
                <a:spcPts val="0"/>
              </a:spcAft>
              <a:buClr>
                <a:srgbClr val="000000"/>
              </a:buClr>
              <a:buSzPct val="60892"/>
              <a:buFont typeface="Arial"/>
              <a:buNone/>
            </a:pPr>
            <a:r>
              <a:rPr b="1" lang="en" sz="1400"/>
              <a:t>Additional References/ Resources</a:t>
            </a:r>
            <a:endParaRPr b="1" sz="1400"/>
          </a:p>
          <a:p>
            <a:pPr indent="0" lvl="0" marL="457200" rtl="0" algn="l">
              <a:lnSpc>
                <a:spcPct val="115000"/>
              </a:lnSpc>
              <a:spcBef>
                <a:spcPts val="1200"/>
              </a:spcBef>
              <a:spcAft>
                <a:spcPts val="0"/>
              </a:spcAft>
              <a:buNone/>
            </a:pPr>
            <a:r>
              <a:rPr i="1" lang="en" sz="1400" u="sng"/>
              <a:t>The theory for ANN has been based on:</a:t>
            </a:r>
            <a:endParaRPr i="1" sz="1400" u="sng"/>
          </a:p>
          <a:p>
            <a:pPr indent="-304165" lvl="0" marL="457200" rtl="0" algn="l">
              <a:lnSpc>
                <a:spcPct val="115000"/>
              </a:lnSpc>
              <a:spcBef>
                <a:spcPts val="1200"/>
              </a:spcBef>
              <a:spcAft>
                <a:spcPts val="0"/>
              </a:spcAft>
              <a:buSzPct val="100000"/>
              <a:buChar char="❏"/>
            </a:pPr>
            <a:r>
              <a:rPr lang="en" sz="1400"/>
              <a:t>Senniappan, P. (2015). ANN Simulation of single server infinite capacity queuing system. </a:t>
            </a:r>
            <a:endParaRPr sz="1400"/>
          </a:p>
          <a:p>
            <a:pPr indent="-304165" lvl="0" marL="457200" rtl="0" algn="l">
              <a:lnSpc>
                <a:spcPct val="115000"/>
              </a:lnSpc>
              <a:spcBef>
                <a:spcPts val="0"/>
              </a:spcBef>
              <a:spcAft>
                <a:spcPts val="0"/>
              </a:spcAft>
              <a:buSzPct val="100000"/>
              <a:buChar char="❏"/>
            </a:pPr>
            <a:r>
              <a:rPr lang="en" sz="1400" u="sng">
                <a:solidFill>
                  <a:schemeClr val="accent5"/>
                </a:solidFill>
                <a:hlinkClick r:id="rId3">
                  <a:extLst>
                    <a:ext uri="{A12FA001-AC4F-418D-AE19-62706E023703}">
                      <ahyp:hlinkClr val="tx"/>
                    </a:ext>
                  </a:extLst>
                </a:hlinkClick>
              </a:rPr>
              <a:t>https://towardsdatascience.com/an-illustrated-guide-to-artificial-neural-networks-f149a549ba74</a:t>
            </a:r>
            <a:endParaRPr sz="1400"/>
          </a:p>
          <a:p>
            <a:pPr indent="-304165" lvl="0" marL="457200" rtl="0" algn="l">
              <a:lnSpc>
                <a:spcPct val="115000"/>
              </a:lnSpc>
              <a:spcBef>
                <a:spcPts val="0"/>
              </a:spcBef>
              <a:spcAft>
                <a:spcPts val="0"/>
              </a:spcAft>
              <a:buSzPct val="100000"/>
              <a:buChar char="❏"/>
            </a:pPr>
            <a:r>
              <a:rPr lang="en" sz="1400" u="sng">
                <a:solidFill>
                  <a:schemeClr val="accent5"/>
                </a:solidFill>
                <a:hlinkClick r:id="rId4">
                  <a:extLst>
                    <a:ext uri="{A12FA001-AC4F-418D-AE19-62706E023703}">
                      <ahyp:hlinkClr val="tx"/>
                    </a:ext>
                  </a:extLst>
                </a:hlinkClick>
              </a:rPr>
              <a:t>https://towardsdatascience.com/a-beginners-guide-to-neural-networks-d5cf7e369a13</a:t>
            </a:r>
            <a:endParaRPr sz="1400"/>
          </a:p>
          <a:p>
            <a:pPr indent="-304165" lvl="0" marL="457200" rtl="0" algn="l">
              <a:lnSpc>
                <a:spcPct val="115000"/>
              </a:lnSpc>
              <a:spcBef>
                <a:spcPts val="0"/>
              </a:spcBef>
              <a:spcAft>
                <a:spcPts val="0"/>
              </a:spcAft>
              <a:buSzPct val="100000"/>
              <a:buChar char="❏"/>
            </a:pPr>
            <a:r>
              <a:rPr lang="en" sz="1400" u="sng">
                <a:solidFill>
                  <a:schemeClr val="accent5"/>
                </a:solidFill>
                <a:hlinkClick r:id="rId5">
                  <a:extLst>
                    <a:ext uri="{A12FA001-AC4F-418D-AE19-62706E023703}">
                      <ahyp:hlinkClr val="tx"/>
                    </a:ext>
                  </a:extLst>
                </a:hlinkClick>
              </a:rPr>
              <a:t>https://towardsdatascience.com/understanding-neural-networks-19020b758230</a:t>
            </a:r>
            <a:endParaRPr sz="1400"/>
          </a:p>
          <a:p>
            <a:pPr indent="-304165" lvl="0" marL="457200" rtl="0" algn="l">
              <a:lnSpc>
                <a:spcPct val="115000"/>
              </a:lnSpc>
              <a:spcBef>
                <a:spcPts val="0"/>
              </a:spcBef>
              <a:spcAft>
                <a:spcPts val="0"/>
              </a:spcAft>
              <a:buSzPct val="100000"/>
              <a:buChar char="❏"/>
            </a:pPr>
            <a:r>
              <a:rPr lang="en" sz="1400" u="sng">
                <a:solidFill>
                  <a:schemeClr val="accent5"/>
                </a:solidFill>
                <a:hlinkClick r:id="rId6">
                  <a:extLst>
                    <a:ext uri="{A12FA001-AC4F-418D-AE19-62706E023703}">
                      <ahyp:hlinkClr val="tx"/>
                    </a:ext>
                  </a:extLst>
                </a:hlinkClick>
              </a:rPr>
              <a:t>https://towardsdatascience.com/introduction-to-artificial-neural-networks-ac338f4154e5</a:t>
            </a:r>
            <a:endParaRPr sz="1400"/>
          </a:p>
          <a:p>
            <a:pPr indent="-304165" lvl="0" marL="457200" rtl="0" algn="l">
              <a:lnSpc>
                <a:spcPct val="115000"/>
              </a:lnSpc>
              <a:spcBef>
                <a:spcPts val="0"/>
              </a:spcBef>
              <a:spcAft>
                <a:spcPts val="0"/>
              </a:spcAft>
              <a:buSzPct val="100000"/>
              <a:buChar char="❏"/>
            </a:pPr>
            <a:r>
              <a:rPr lang="en" sz="1400" u="sng">
                <a:solidFill>
                  <a:schemeClr val="hlink"/>
                </a:solidFill>
                <a:hlinkClick r:id="rId7"/>
              </a:rPr>
              <a:t>https://www.analyticsvidhya.com/blog/2020/11/popular-classification-models-for-machine-learning</a:t>
            </a:r>
            <a:endParaRPr sz="1400"/>
          </a:p>
          <a:p>
            <a:pPr indent="-304165" lvl="0" marL="457200" rtl="0" algn="l">
              <a:lnSpc>
                <a:spcPct val="115000"/>
              </a:lnSpc>
              <a:spcBef>
                <a:spcPts val="0"/>
              </a:spcBef>
              <a:spcAft>
                <a:spcPts val="0"/>
              </a:spcAft>
              <a:buSzPct val="100000"/>
              <a:buChar char="❏"/>
            </a:pPr>
            <a:r>
              <a:rPr lang="en" sz="1400" u="sng">
                <a:solidFill>
                  <a:schemeClr val="hlink"/>
                </a:solidFill>
                <a:hlinkClick r:id="rId8"/>
              </a:rPr>
              <a:t>https://towardsdatascience.com/understanding-the-3-most-common-loss-functions-for-machine-learning-regression-23e0ef3e14d3</a:t>
            </a:r>
            <a:endParaRPr sz="1400"/>
          </a:p>
          <a:p>
            <a:pPr indent="-304165" lvl="0" marL="457200" rtl="0" algn="l">
              <a:lnSpc>
                <a:spcPct val="115000"/>
              </a:lnSpc>
              <a:spcBef>
                <a:spcPts val="0"/>
              </a:spcBef>
              <a:spcAft>
                <a:spcPts val="0"/>
              </a:spcAft>
              <a:buSzPct val="100000"/>
              <a:buChar char="❏"/>
            </a:pPr>
            <a:r>
              <a:rPr lang="en" sz="1400" u="sng">
                <a:solidFill>
                  <a:schemeClr val="hlink"/>
                </a:solidFill>
                <a:hlinkClick r:id="rId9"/>
              </a:rPr>
              <a:t>https://towardsdatascience.com/common-loss-functions-in-machine-learning-46af0ffc4d23</a:t>
            </a:r>
            <a:endParaRPr sz="1400"/>
          </a:p>
          <a:p>
            <a:pPr indent="-304165" lvl="0" marL="457200" rtl="0" algn="l">
              <a:lnSpc>
                <a:spcPct val="115000"/>
              </a:lnSpc>
              <a:spcBef>
                <a:spcPts val="0"/>
              </a:spcBef>
              <a:spcAft>
                <a:spcPts val="0"/>
              </a:spcAft>
              <a:buSzPct val="100000"/>
              <a:buChar char="❏"/>
            </a:pPr>
            <a:r>
              <a:rPr lang="en" sz="1400" u="sng">
                <a:solidFill>
                  <a:schemeClr val="hlink"/>
                </a:solidFill>
                <a:hlinkClick r:id="rId10"/>
              </a:rPr>
              <a:t>https://towardsdatascience.com/epoch-vs-iterations-vs-batch-size-4dfb9c7ce9c9</a:t>
            </a:r>
            <a:endParaRPr sz="1400"/>
          </a:p>
          <a:p>
            <a:pPr indent="-304165" lvl="0" marL="457200" rtl="0" algn="l">
              <a:lnSpc>
                <a:spcPct val="115000"/>
              </a:lnSpc>
              <a:spcBef>
                <a:spcPts val="0"/>
              </a:spcBef>
              <a:spcAft>
                <a:spcPts val="0"/>
              </a:spcAft>
              <a:buSzPct val="100000"/>
              <a:buChar char="❏"/>
            </a:pPr>
            <a:r>
              <a:rPr lang="en" sz="1400" u="sng">
                <a:solidFill>
                  <a:schemeClr val="hlink"/>
                </a:solidFill>
                <a:hlinkClick r:id="rId11"/>
              </a:rPr>
              <a:t>https://medium.com/@vivek.atwal01/loss-function-back-propagation-optimization-function-f8e3cbd85923</a:t>
            </a:r>
            <a:endParaRPr sz="1400"/>
          </a:p>
          <a:p>
            <a:pPr indent="0" lvl="0" marL="457200" rtl="0" algn="l">
              <a:lnSpc>
                <a:spcPct val="115000"/>
              </a:lnSpc>
              <a:spcBef>
                <a:spcPts val="1200"/>
              </a:spcBef>
              <a:spcAft>
                <a:spcPts val="120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idx="1" type="body"/>
          </p:nvPr>
        </p:nvSpPr>
        <p:spPr>
          <a:xfrm>
            <a:off x="321750" y="391800"/>
            <a:ext cx="8277600" cy="13260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8088">
                <a:solidFill>
                  <a:schemeClr val="accent2"/>
                </a:solidFill>
              </a:rPr>
              <a:t>TEAM MEMBERS</a:t>
            </a:r>
            <a:r>
              <a:rPr lang="en" sz="8088"/>
              <a:t>:</a:t>
            </a:r>
            <a:endParaRPr sz="5288"/>
          </a:p>
          <a:p>
            <a:pPr indent="0" lvl="0" marL="0" rtl="0" algn="ctr">
              <a:spcBef>
                <a:spcPts val="1200"/>
              </a:spcBef>
              <a:spcAft>
                <a:spcPts val="0"/>
              </a:spcAft>
              <a:buNone/>
            </a:pPr>
            <a:r>
              <a:rPr lang="en" sz="5288"/>
              <a:t>1) Pranjal Jasani    2) Pranavi G.    3)Raghav Gupta     4)Akshat Singh     5)Akshat Deshmukh  </a:t>
            </a:r>
            <a:endParaRPr sz="5288"/>
          </a:p>
          <a:p>
            <a:pPr indent="0" lvl="0" marL="0" rtl="0" algn="ctr">
              <a:spcBef>
                <a:spcPts val="1200"/>
              </a:spcBef>
              <a:spcAft>
                <a:spcPts val="0"/>
              </a:spcAft>
              <a:buNone/>
            </a:pPr>
            <a:r>
              <a:rPr lang="en" sz="5288"/>
              <a:t>6)Shubhan Mittal    7)Ritik Pachauri     8)Harrshit Limbodia    9) N. Muskan </a:t>
            </a:r>
            <a:endParaRPr sz="5288"/>
          </a:p>
          <a:p>
            <a:pPr indent="0" lvl="0" marL="0" rtl="0" algn="l">
              <a:spcBef>
                <a:spcPts val="1200"/>
              </a:spcBef>
              <a:spcAft>
                <a:spcPts val="0"/>
              </a:spcAft>
              <a:buNone/>
            </a:pPr>
            <a:r>
              <a:t/>
            </a:r>
            <a:endParaRPr sz="5288"/>
          </a:p>
          <a:p>
            <a:pPr indent="0" lvl="0" marL="0" rtl="0" algn="l">
              <a:spcBef>
                <a:spcPts val="1200"/>
              </a:spcBef>
              <a:spcAft>
                <a:spcPts val="0"/>
              </a:spcAft>
              <a:buNone/>
            </a:pPr>
            <a:r>
              <a:t/>
            </a:r>
            <a:endParaRPr sz="5288"/>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9" name="Google Shape;269;p36"/>
          <p:cNvSpPr txBox="1"/>
          <p:nvPr/>
        </p:nvSpPr>
        <p:spPr>
          <a:xfrm>
            <a:off x="372750" y="2893225"/>
            <a:ext cx="8318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latin typeface="Roboto"/>
                <a:ea typeface="Roboto"/>
                <a:cs typeface="Roboto"/>
                <a:sym typeface="Roboto"/>
              </a:rPr>
              <a:t>              THANK YOU</a:t>
            </a:r>
            <a:endParaRPr sz="5000">
              <a:latin typeface="Roboto"/>
              <a:ea typeface="Roboto"/>
              <a:cs typeface="Roboto"/>
              <a:sym typeface="Roboto"/>
            </a:endParaRPr>
          </a:p>
        </p:txBody>
      </p:sp>
      <p:sp>
        <p:nvSpPr>
          <p:cNvPr id="270" name="Google Shape;270;p36"/>
          <p:cNvSpPr/>
          <p:nvPr/>
        </p:nvSpPr>
        <p:spPr>
          <a:xfrm>
            <a:off x="0" y="1928875"/>
            <a:ext cx="9144000" cy="23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665125" y="174250"/>
            <a:ext cx="49062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Pros/Cons of Queuing Theory</a:t>
            </a:r>
            <a:endParaRPr/>
          </a:p>
        </p:txBody>
      </p:sp>
      <p:sp>
        <p:nvSpPr>
          <p:cNvPr id="99" name="Google Shape;99;p15"/>
          <p:cNvSpPr txBox="1"/>
          <p:nvPr>
            <p:ph idx="1" type="body"/>
          </p:nvPr>
        </p:nvSpPr>
        <p:spPr>
          <a:xfrm>
            <a:off x="768900" y="1229875"/>
            <a:ext cx="3935100" cy="3339000"/>
          </a:xfrm>
          <a:prstGeom prst="rect">
            <a:avLst/>
          </a:prstGeom>
        </p:spPr>
        <p:txBody>
          <a:bodyPr anchorCtr="0" anchor="t" bIns="91425" lIns="91425" spcFirstLastPara="1" rIns="91425" wrap="square" tIns="91425">
            <a:normAutofit/>
          </a:bodyPr>
          <a:lstStyle/>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Reduce wait times</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Overall Client Satisfaction</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Increase sales</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Achieve Employee Efficiency</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Reduce Operational Costs </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Decrease Spread of Disease</a:t>
            </a:r>
            <a:endParaRPr sz="1400"/>
          </a:p>
        </p:txBody>
      </p:sp>
      <p:sp>
        <p:nvSpPr>
          <p:cNvPr id="100" name="Google Shape;100;p15"/>
          <p:cNvSpPr txBox="1"/>
          <p:nvPr>
            <p:ph idx="1" type="body"/>
          </p:nvPr>
        </p:nvSpPr>
        <p:spPr>
          <a:xfrm>
            <a:off x="5110275" y="1299375"/>
            <a:ext cx="3310200" cy="3339000"/>
          </a:xfrm>
          <a:prstGeom prst="rect">
            <a:avLst/>
          </a:prstGeom>
        </p:spPr>
        <p:txBody>
          <a:bodyPr anchorCtr="0" anchor="t" bIns="91425" lIns="91425" spcFirstLastPara="1" rIns="91425" wrap="square" tIns="91425">
            <a:normAutofit/>
          </a:bodyPr>
          <a:lstStyle/>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No Contingency Plan</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Limited Ability</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System Errors</a:t>
            </a:r>
            <a:endParaRPr sz="1650">
              <a:solidFill>
                <a:srgbClr val="014242"/>
              </a:solidFill>
              <a:highlight>
                <a:srgbClr val="FFFFFF"/>
              </a:highlight>
              <a:latin typeface="Arial"/>
              <a:ea typeface="Arial"/>
              <a:cs typeface="Arial"/>
              <a:sym typeface="Arial"/>
            </a:endParaRPr>
          </a:p>
          <a:p>
            <a:pPr indent="-317500" lvl="0" marL="457200" rtl="0" algn="l">
              <a:lnSpc>
                <a:spcPct val="136363"/>
              </a:lnSpc>
              <a:spcBef>
                <a:spcPts val="0"/>
              </a:spcBef>
              <a:spcAft>
                <a:spcPts val="0"/>
              </a:spcAft>
              <a:buSzPts val="1400"/>
              <a:buChar char="❏"/>
            </a:pPr>
            <a:r>
              <a:rPr lang="en" sz="1650">
                <a:solidFill>
                  <a:srgbClr val="014242"/>
                </a:solidFill>
                <a:highlight>
                  <a:srgbClr val="FFFFFF"/>
                </a:highlight>
                <a:latin typeface="Arial"/>
                <a:ea typeface="Arial"/>
                <a:cs typeface="Arial"/>
                <a:sym typeface="Arial"/>
              </a:rPr>
              <a:t>Cost</a:t>
            </a:r>
            <a:endParaRPr sz="1400"/>
          </a:p>
        </p:txBody>
      </p:sp>
      <p:sp>
        <p:nvSpPr>
          <p:cNvPr id="101" name="Google Shape;101;p15"/>
          <p:cNvSpPr txBox="1"/>
          <p:nvPr>
            <p:ph type="title"/>
          </p:nvPr>
        </p:nvSpPr>
        <p:spPr>
          <a:xfrm>
            <a:off x="2057525" y="782050"/>
            <a:ext cx="8433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00"/>
              <a:t>Pros</a:t>
            </a:r>
            <a:endParaRPr sz="2000"/>
          </a:p>
        </p:txBody>
      </p:sp>
      <p:sp>
        <p:nvSpPr>
          <p:cNvPr id="102" name="Google Shape;102;p15"/>
          <p:cNvSpPr txBox="1"/>
          <p:nvPr>
            <p:ph type="title"/>
          </p:nvPr>
        </p:nvSpPr>
        <p:spPr>
          <a:xfrm>
            <a:off x="6140200" y="782050"/>
            <a:ext cx="8433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00"/>
              <a:t>Cons</a:t>
            </a:r>
            <a:endParaRPr sz="2000"/>
          </a:p>
        </p:txBody>
      </p:sp>
      <p:sp>
        <p:nvSpPr>
          <p:cNvPr id="103" name="Google Shape;103;p15"/>
          <p:cNvSpPr txBox="1"/>
          <p:nvPr/>
        </p:nvSpPr>
        <p:spPr>
          <a:xfrm>
            <a:off x="7132600" y="4791900"/>
            <a:ext cx="1928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Pranjal Jasani</a:t>
            </a:r>
            <a:endParaRPr>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42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and Queuing Theory</a:t>
            </a:r>
            <a:endParaRPr/>
          </a:p>
        </p:txBody>
      </p:sp>
      <p:sp>
        <p:nvSpPr>
          <p:cNvPr id="109" name="Google Shape;109;p16"/>
          <p:cNvSpPr txBox="1"/>
          <p:nvPr>
            <p:ph idx="1" type="body"/>
          </p:nvPr>
        </p:nvSpPr>
        <p:spPr>
          <a:xfrm>
            <a:off x="268825" y="1390625"/>
            <a:ext cx="8441100" cy="334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Machine learning techniques and simulation models can also be of use to deal with queueing problems. An improvement to the prediction of the overall waiting time for daily radiation treatment appointments, when compared to the rough estimates.</a:t>
            </a:r>
            <a:endParaRPr sz="1400"/>
          </a:p>
          <a:p>
            <a:pPr indent="0" lvl="0" marL="0" rtl="0" algn="l">
              <a:spcBef>
                <a:spcPts val="1200"/>
              </a:spcBef>
              <a:spcAft>
                <a:spcPts val="1200"/>
              </a:spcAft>
              <a:buNone/>
            </a:pPr>
            <a:r>
              <a:rPr lang="en" sz="1400"/>
              <a:t>We will try predicting solution for the scenario of clients waiting to be served in a bank. We will then propose our generic queueing system that can be used in various industries and can exploit queue specific parameters when predicting the estimated waiting time of the clients. </a:t>
            </a:r>
            <a:endParaRPr sz="1400"/>
          </a:p>
        </p:txBody>
      </p:sp>
      <p:sp>
        <p:nvSpPr>
          <p:cNvPr id="110" name="Google Shape;110;p16"/>
          <p:cNvSpPr txBox="1"/>
          <p:nvPr/>
        </p:nvSpPr>
        <p:spPr>
          <a:xfrm>
            <a:off x="7118450" y="4812100"/>
            <a:ext cx="20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Pranjal Jasani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16" name="Google Shape;116;p17"/>
          <p:cNvSpPr txBox="1"/>
          <p:nvPr>
            <p:ph idx="1" type="body"/>
          </p:nvPr>
        </p:nvSpPr>
        <p:spPr>
          <a:xfrm>
            <a:off x="311700" y="1070850"/>
            <a:ext cx="8757300" cy="35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000000"/>
                </a:solidFill>
                <a:highlight>
                  <a:srgbClr val="FFFFFF"/>
                </a:highlight>
              </a:rPr>
              <a:t>Dataset</a:t>
            </a:r>
            <a:r>
              <a:rPr lang="en" sz="1400">
                <a:solidFill>
                  <a:srgbClr val="000000"/>
                </a:solidFill>
                <a:highlight>
                  <a:srgbClr val="FFFFFF"/>
                </a:highlight>
              </a:rPr>
              <a:t>: A collection of instances. It corresponds to the contents of a single database table, or a single statistical data matrix, where every column of the table represents a particular variable, and each row corresponds to a given member of the data set in question.</a:t>
            </a:r>
            <a:endParaRPr sz="1400">
              <a:solidFill>
                <a:srgbClr val="000000"/>
              </a:solidFill>
              <a:highlight>
                <a:srgbClr val="FFFFFF"/>
              </a:highlight>
            </a:endParaRPr>
          </a:p>
          <a:p>
            <a:pPr indent="0" lvl="0" marL="0" rtl="0" algn="l">
              <a:lnSpc>
                <a:spcPct val="115000"/>
              </a:lnSpc>
              <a:spcBef>
                <a:spcPts val="1400"/>
              </a:spcBef>
              <a:spcAft>
                <a:spcPts val="0"/>
              </a:spcAft>
              <a:buNone/>
            </a:pPr>
            <a:r>
              <a:rPr b="1" lang="en" sz="1400">
                <a:solidFill>
                  <a:srgbClr val="000000"/>
                </a:solidFill>
                <a:highlight>
                  <a:srgbClr val="FFFFFF"/>
                </a:highlight>
              </a:rPr>
              <a:t>Training Dataset</a:t>
            </a:r>
            <a:r>
              <a:rPr lang="en" sz="1400">
                <a:solidFill>
                  <a:srgbClr val="000000"/>
                </a:solidFill>
                <a:highlight>
                  <a:srgbClr val="FFFFFF"/>
                </a:highlight>
              </a:rPr>
              <a:t>: A dataset that we feed into our machine learning algorithm to train our model.                       </a:t>
            </a:r>
            <a:endParaRPr sz="1400">
              <a:solidFill>
                <a:srgbClr val="000000"/>
              </a:solidFill>
              <a:highlight>
                <a:srgbClr val="FFFFFF"/>
              </a:highlight>
            </a:endParaRPr>
          </a:p>
          <a:p>
            <a:pPr indent="0" lvl="0" marL="0" rtl="0" algn="l">
              <a:lnSpc>
                <a:spcPct val="115000"/>
              </a:lnSpc>
              <a:spcBef>
                <a:spcPts val="1400"/>
              </a:spcBef>
              <a:spcAft>
                <a:spcPts val="0"/>
              </a:spcAft>
              <a:buNone/>
            </a:pPr>
            <a:r>
              <a:rPr b="1" lang="en" sz="1400">
                <a:solidFill>
                  <a:srgbClr val="000000"/>
                </a:solidFill>
                <a:highlight>
                  <a:srgbClr val="FFFFFF"/>
                </a:highlight>
              </a:rPr>
              <a:t>Testing Dataset</a:t>
            </a:r>
            <a:r>
              <a:rPr lang="en" sz="1400">
                <a:solidFill>
                  <a:srgbClr val="000000"/>
                </a:solidFill>
                <a:highlight>
                  <a:srgbClr val="FFFFFF"/>
                </a:highlight>
              </a:rPr>
              <a:t>: A dataset that we use to validate the accuracy of our model but is not used to train the model. It may be called the validation dataset.</a:t>
            </a:r>
            <a:endParaRPr sz="1400">
              <a:solidFill>
                <a:srgbClr val="000000"/>
              </a:solidFill>
              <a:highlight>
                <a:srgbClr val="FFFFFF"/>
              </a:highlight>
            </a:endParaRPr>
          </a:p>
          <a:p>
            <a:pPr indent="0" lvl="0" marL="0" rtl="0" algn="l">
              <a:spcBef>
                <a:spcPts val="1400"/>
              </a:spcBef>
              <a:spcAft>
                <a:spcPts val="0"/>
              </a:spcAft>
              <a:buNone/>
            </a:pPr>
            <a:r>
              <a:rPr lang="en" sz="1400" u="sng">
                <a:solidFill>
                  <a:srgbClr val="FF0000"/>
                </a:solidFill>
                <a:highlight>
                  <a:schemeClr val="lt1"/>
                </a:highlight>
              </a:rPr>
              <a:t>In </a:t>
            </a:r>
            <a:r>
              <a:rPr b="1" lang="en" sz="1400" u="sng">
                <a:solidFill>
                  <a:srgbClr val="FF0000"/>
                </a:solidFill>
                <a:highlight>
                  <a:schemeClr val="lt1"/>
                </a:highlight>
              </a:rPr>
              <a:t>our code,</a:t>
            </a:r>
            <a:r>
              <a:rPr lang="en" sz="1400" u="sng">
                <a:solidFill>
                  <a:srgbClr val="FF0000"/>
                </a:solidFill>
                <a:highlight>
                  <a:schemeClr val="lt1"/>
                </a:highlight>
              </a:rPr>
              <a:t> we split the dataset into training and testing datasets into 80% and 20% respectively.</a:t>
            </a:r>
            <a:endParaRPr sz="1400">
              <a:solidFill>
                <a:srgbClr val="000000"/>
              </a:solidFill>
              <a:highlight>
                <a:srgbClr val="FFFFFF"/>
              </a:highlight>
            </a:endParaRPr>
          </a:p>
          <a:p>
            <a:pPr indent="0" lvl="0" marL="0" rtl="0" algn="l">
              <a:lnSpc>
                <a:spcPct val="115000"/>
              </a:lnSpc>
              <a:spcBef>
                <a:spcPts val="1200"/>
              </a:spcBef>
              <a:spcAft>
                <a:spcPts val="0"/>
              </a:spcAft>
              <a:buNone/>
            </a:pPr>
            <a:r>
              <a:rPr lang="en" sz="1400">
                <a:solidFill>
                  <a:srgbClr val="000000"/>
                </a:solidFill>
                <a:highlight>
                  <a:srgbClr val="FFFFFF"/>
                </a:highlight>
              </a:rPr>
              <a:t>The most supported file type for a tabular dataset is "Comma Separated File," or CSV. </a:t>
            </a:r>
            <a:endParaRPr sz="1400">
              <a:solidFill>
                <a:srgbClr val="000000"/>
              </a:solidFill>
              <a:highlight>
                <a:srgbClr val="FFFFFF"/>
              </a:highlight>
            </a:endParaRPr>
          </a:p>
          <a:p>
            <a:pPr indent="0" lvl="0" marL="0" rtl="0" algn="l">
              <a:lnSpc>
                <a:spcPct val="115000"/>
              </a:lnSpc>
              <a:spcBef>
                <a:spcPts val="1200"/>
              </a:spcBef>
              <a:spcAft>
                <a:spcPts val="0"/>
              </a:spcAft>
              <a:buNone/>
            </a:pPr>
            <a:r>
              <a:rPr lang="en" sz="1400" u="sng">
                <a:solidFill>
                  <a:srgbClr val="FF0000"/>
                </a:solidFill>
                <a:highlight>
                  <a:srgbClr val="FFFFFF"/>
                </a:highlight>
              </a:rPr>
              <a:t>In </a:t>
            </a:r>
            <a:r>
              <a:rPr b="1" lang="en" sz="1400" u="sng">
                <a:solidFill>
                  <a:srgbClr val="FF0000"/>
                </a:solidFill>
                <a:highlight>
                  <a:srgbClr val="FFFFFF"/>
                </a:highlight>
              </a:rPr>
              <a:t>our code,</a:t>
            </a:r>
            <a:r>
              <a:rPr lang="en" sz="1400" u="sng">
                <a:solidFill>
                  <a:srgbClr val="FF0000"/>
                </a:solidFill>
                <a:highlight>
                  <a:srgbClr val="FFFFFF"/>
                </a:highlight>
              </a:rPr>
              <a:t> we are analyzing a dataset with 3 banks for 5 days in a week. Unfortunately, the dataset does not specify the number of servers. </a:t>
            </a:r>
            <a:endParaRPr sz="1400" u="sng">
              <a:solidFill>
                <a:srgbClr val="FF0000"/>
              </a:solidFill>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
        <p:nvSpPr>
          <p:cNvPr id="117" name="Google Shape;117;p17"/>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Pranavi 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23" name="Google Shape;123;p18"/>
          <p:cNvSpPr txBox="1"/>
          <p:nvPr>
            <p:ph idx="1" type="body"/>
          </p:nvPr>
        </p:nvSpPr>
        <p:spPr>
          <a:xfrm>
            <a:off x="5875700" y="1017800"/>
            <a:ext cx="3001800" cy="333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a:solidFill>
                  <a:srgbClr val="000000"/>
                </a:solidFill>
                <a:highlight>
                  <a:srgbClr val="FFFFFF"/>
                </a:highlight>
              </a:rPr>
              <a:t>X1</a:t>
            </a:r>
            <a:r>
              <a:rPr lang="en" sz="1400">
                <a:solidFill>
                  <a:srgbClr val="000000"/>
                </a:solidFill>
                <a:highlight>
                  <a:srgbClr val="FFFFFF"/>
                </a:highlight>
              </a:rPr>
              <a:t> represents the time range between when a customer arrives at the bank and the time his/her cheque or withdrawal booklet was collected =&gt; </a:t>
            </a:r>
            <a:r>
              <a:rPr b="1" lang="en" sz="1400">
                <a:solidFill>
                  <a:srgbClr val="000000"/>
                </a:solidFill>
                <a:highlight>
                  <a:srgbClr val="FFFFFF"/>
                </a:highlight>
              </a:rPr>
              <a:t>waiting minutes</a:t>
            </a:r>
            <a:endParaRPr b="1" sz="1400">
              <a:solidFill>
                <a:srgbClr val="000000"/>
              </a:solidFill>
              <a:highlight>
                <a:srgbClr val="FFFFFF"/>
              </a:highlight>
            </a:endParaRPr>
          </a:p>
          <a:p>
            <a:pPr indent="0" lvl="0" marL="0" rtl="0" algn="l">
              <a:lnSpc>
                <a:spcPct val="115000"/>
              </a:lnSpc>
              <a:spcBef>
                <a:spcPts val="1200"/>
              </a:spcBef>
              <a:spcAft>
                <a:spcPts val="0"/>
              </a:spcAft>
              <a:buNone/>
            </a:pPr>
            <a:r>
              <a:rPr b="1" lang="en" sz="1400">
                <a:solidFill>
                  <a:srgbClr val="000000"/>
                </a:solidFill>
                <a:highlight>
                  <a:srgbClr val="FFFFFF"/>
                </a:highlight>
              </a:rPr>
              <a:t>X2</a:t>
            </a:r>
            <a:r>
              <a:rPr lang="en" sz="1400">
                <a:solidFill>
                  <a:srgbClr val="000000"/>
                </a:solidFill>
                <a:highlight>
                  <a:srgbClr val="FFFFFF"/>
                </a:highlight>
              </a:rPr>
              <a:t> represents the time used to process the cheque or withdrawal booklet =&gt; </a:t>
            </a:r>
            <a:r>
              <a:rPr b="1" lang="en" sz="1400">
                <a:solidFill>
                  <a:srgbClr val="000000"/>
                </a:solidFill>
                <a:highlight>
                  <a:srgbClr val="FFFFFF"/>
                </a:highlight>
              </a:rPr>
              <a:t>service minutes</a:t>
            </a:r>
            <a:endParaRPr b="1" sz="1400">
              <a:solidFill>
                <a:srgbClr val="000000"/>
              </a:solidFill>
              <a:highlight>
                <a:srgbClr val="FFFFFF"/>
              </a:highlight>
            </a:endParaRPr>
          </a:p>
          <a:p>
            <a:pPr indent="0" lvl="0" marL="0" rtl="0" algn="l">
              <a:lnSpc>
                <a:spcPct val="115000"/>
              </a:lnSpc>
              <a:spcBef>
                <a:spcPts val="800"/>
              </a:spcBef>
              <a:spcAft>
                <a:spcPts val="0"/>
              </a:spcAft>
              <a:buNone/>
            </a:pPr>
            <a:r>
              <a:rPr b="1" lang="en" sz="1400">
                <a:solidFill>
                  <a:srgbClr val="000000"/>
                </a:solidFill>
                <a:highlight>
                  <a:srgbClr val="FFFFFF"/>
                </a:highlight>
              </a:rPr>
              <a:t>X3</a:t>
            </a:r>
            <a:r>
              <a:rPr lang="en" sz="1400">
                <a:solidFill>
                  <a:srgbClr val="000000"/>
                </a:solidFill>
                <a:highlight>
                  <a:srgbClr val="FFFFFF"/>
                </a:highlight>
              </a:rPr>
              <a:t> represents the total time in the system =&gt; </a:t>
            </a:r>
            <a:r>
              <a:rPr b="1" lang="en" sz="1400">
                <a:solidFill>
                  <a:srgbClr val="000000"/>
                </a:solidFill>
                <a:highlight>
                  <a:srgbClr val="FFFFFF"/>
                </a:highlight>
              </a:rPr>
              <a:t>total minutes</a:t>
            </a:r>
            <a:endParaRPr b="1" sz="1400">
              <a:solidFill>
                <a:srgbClr val="000000"/>
              </a:solidFill>
              <a:highlight>
                <a:srgbClr val="FFFFFF"/>
              </a:highlight>
            </a:endParaRPr>
          </a:p>
          <a:p>
            <a:pPr indent="0" lvl="0" marL="0" rtl="0" algn="l">
              <a:spcBef>
                <a:spcPts val="800"/>
              </a:spcBef>
              <a:spcAft>
                <a:spcPts val="1200"/>
              </a:spcAft>
              <a:buNone/>
            </a:pPr>
            <a:r>
              <a:rPr lang="en"/>
              <a:t>                                                                                                      </a:t>
            </a:r>
            <a:endParaRPr/>
          </a:p>
        </p:txBody>
      </p:sp>
      <p:pic>
        <p:nvPicPr>
          <p:cNvPr id="124" name="Google Shape;124;p18"/>
          <p:cNvPicPr preferRelativeResize="0"/>
          <p:nvPr/>
        </p:nvPicPr>
        <p:blipFill rotWithShape="1">
          <a:blip r:embed="rId3">
            <a:alphaModFix/>
          </a:blip>
          <a:srcRect b="25537" l="35390" r="23134" t="13176"/>
          <a:stretch/>
        </p:blipFill>
        <p:spPr>
          <a:xfrm>
            <a:off x="1278975" y="1367525"/>
            <a:ext cx="3792250" cy="3152250"/>
          </a:xfrm>
          <a:prstGeom prst="rect">
            <a:avLst/>
          </a:prstGeom>
          <a:noFill/>
          <a:ln>
            <a:noFill/>
          </a:ln>
        </p:spPr>
      </p:pic>
      <p:cxnSp>
        <p:nvCxnSpPr>
          <p:cNvPr id="125" name="Google Shape;125;p18"/>
          <p:cNvCxnSpPr/>
          <p:nvPr/>
        </p:nvCxnSpPr>
        <p:spPr>
          <a:xfrm rot="10800000">
            <a:off x="1003425" y="1744700"/>
            <a:ext cx="352500" cy="813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8"/>
          <p:cNvCxnSpPr/>
          <p:nvPr/>
        </p:nvCxnSpPr>
        <p:spPr>
          <a:xfrm rot="10800000">
            <a:off x="1708475" y="1256475"/>
            <a:ext cx="0" cy="5424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p:nvPr/>
        </p:nvCxnSpPr>
        <p:spPr>
          <a:xfrm rot="10800000">
            <a:off x="2467825" y="1220475"/>
            <a:ext cx="9000" cy="5784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18"/>
          <p:cNvCxnSpPr/>
          <p:nvPr/>
        </p:nvCxnSpPr>
        <p:spPr>
          <a:xfrm flipH="1" rot="10800000">
            <a:off x="3209050" y="1202300"/>
            <a:ext cx="216900" cy="56040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8"/>
          <p:cNvSpPr txBox="1"/>
          <p:nvPr/>
        </p:nvSpPr>
        <p:spPr>
          <a:xfrm>
            <a:off x="198875" y="1563850"/>
            <a:ext cx="90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Row number</a:t>
            </a:r>
            <a:endParaRPr b="1" sz="1000">
              <a:latin typeface="Roboto"/>
              <a:ea typeface="Roboto"/>
              <a:cs typeface="Roboto"/>
              <a:sym typeface="Roboto"/>
            </a:endParaRPr>
          </a:p>
        </p:txBody>
      </p:sp>
      <p:sp>
        <p:nvSpPr>
          <p:cNvPr id="130" name="Google Shape;130;p18"/>
          <p:cNvSpPr txBox="1"/>
          <p:nvPr/>
        </p:nvSpPr>
        <p:spPr>
          <a:xfrm>
            <a:off x="1256525" y="1023313"/>
            <a:ext cx="90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Arrival time</a:t>
            </a:r>
            <a:endParaRPr b="1" sz="1000">
              <a:latin typeface="Roboto"/>
              <a:ea typeface="Roboto"/>
              <a:cs typeface="Roboto"/>
              <a:sym typeface="Roboto"/>
            </a:endParaRPr>
          </a:p>
        </p:txBody>
      </p:sp>
      <p:sp>
        <p:nvSpPr>
          <p:cNvPr id="131" name="Google Shape;131;p18"/>
          <p:cNvSpPr txBox="1"/>
          <p:nvPr/>
        </p:nvSpPr>
        <p:spPr>
          <a:xfrm>
            <a:off x="2033950" y="917775"/>
            <a:ext cx="117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Waiting</a:t>
            </a:r>
            <a:r>
              <a:rPr b="1" lang="en" sz="1000">
                <a:latin typeface="Roboto"/>
                <a:ea typeface="Roboto"/>
                <a:cs typeface="Roboto"/>
                <a:sym typeface="Roboto"/>
              </a:rPr>
              <a:t> minutes</a:t>
            </a:r>
            <a:endParaRPr b="1" sz="1000">
              <a:latin typeface="Roboto"/>
              <a:ea typeface="Roboto"/>
              <a:cs typeface="Roboto"/>
              <a:sym typeface="Roboto"/>
            </a:endParaRPr>
          </a:p>
        </p:txBody>
      </p:sp>
      <p:sp>
        <p:nvSpPr>
          <p:cNvPr id="132" name="Google Shape;132;p18"/>
          <p:cNvSpPr txBox="1"/>
          <p:nvPr/>
        </p:nvSpPr>
        <p:spPr>
          <a:xfrm>
            <a:off x="3249702" y="958200"/>
            <a:ext cx="128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Service minutes</a:t>
            </a:r>
            <a:endParaRPr b="1" sz="1000">
              <a:latin typeface="Roboto"/>
              <a:ea typeface="Roboto"/>
              <a:cs typeface="Roboto"/>
              <a:sym typeface="Roboto"/>
            </a:endParaRPr>
          </a:p>
        </p:txBody>
      </p:sp>
      <p:cxnSp>
        <p:nvCxnSpPr>
          <p:cNvPr id="133" name="Google Shape;133;p18"/>
          <p:cNvCxnSpPr/>
          <p:nvPr/>
        </p:nvCxnSpPr>
        <p:spPr>
          <a:xfrm flipH="1" rot="10800000">
            <a:off x="4113000" y="1509625"/>
            <a:ext cx="488100" cy="280200"/>
          </a:xfrm>
          <a:prstGeom prst="straightConnector1">
            <a:avLst/>
          </a:prstGeom>
          <a:noFill/>
          <a:ln cap="flat" cmpd="sng" w="9525">
            <a:solidFill>
              <a:schemeClr val="dk2"/>
            </a:solidFill>
            <a:prstDash val="solid"/>
            <a:round/>
            <a:headEnd len="med" w="med" type="none"/>
            <a:tailEnd len="med" w="med" type="triangle"/>
          </a:ln>
        </p:spPr>
      </p:cxnSp>
      <p:sp>
        <p:nvSpPr>
          <p:cNvPr id="134" name="Google Shape;134;p18"/>
          <p:cNvSpPr txBox="1"/>
          <p:nvPr/>
        </p:nvSpPr>
        <p:spPr>
          <a:xfrm>
            <a:off x="4537850" y="1292650"/>
            <a:ext cx="102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oboto"/>
                <a:ea typeface="Roboto"/>
                <a:cs typeface="Roboto"/>
                <a:sym typeface="Roboto"/>
              </a:rPr>
              <a:t>Total minutes</a:t>
            </a:r>
            <a:endParaRPr b="1" sz="1000">
              <a:latin typeface="Roboto"/>
              <a:ea typeface="Roboto"/>
              <a:cs typeface="Roboto"/>
              <a:sym typeface="Roboto"/>
            </a:endParaRPr>
          </a:p>
        </p:txBody>
      </p:sp>
      <p:sp>
        <p:nvSpPr>
          <p:cNvPr id="135" name="Google Shape;135;p18"/>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Pranavi 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 and Feature Engineering</a:t>
            </a:r>
            <a:endParaRPr/>
          </a:p>
        </p:txBody>
      </p:sp>
      <p:sp>
        <p:nvSpPr>
          <p:cNvPr id="141" name="Google Shape;141;p19"/>
          <p:cNvSpPr txBox="1"/>
          <p:nvPr>
            <p:ph idx="1" type="body"/>
          </p:nvPr>
        </p:nvSpPr>
        <p:spPr>
          <a:xfrm>
            <a:off x="311700" y="1302275"/>
            <a:ext cx="8520600" cy="327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We used the following features as the input for modeling: </a:t>
            </a:r>
            <a:r>
              <a:rPr lang="en" sz="1400"/>
              <a:t>The people waiting in the queue,the day of the week,the hour,the waiting time variable forms the output of the model.</a:t>
            </a:r>
            <a:endParaRPr sz="1400"/>
          </a:p>
          <a:p>
            <a:pPr indent="0" lvl="0" marL="0" rtl="0" algn="l">
              <a:spcBef>
                <a:spcPts val="1200"/>
              </a:spcBef>
              <a:spcAft>
                <a:spcPts val="0"/>
              </a:spcAft>
              <a:buNone/>
            </a:pPr>
            <a:r>
              <a:rPr lang="en" sz="1400"/>
              <a:t>For each client, we have calculated the number of people waiting in the queue at the time the client joined the queue. To do so, we have calculated the queue </a:t>
            </a:r>
            <a:r>
              <a:rPr lang="en" sz="1400"/>
              <a:t>departure time</a:t>
            </a:r>
            <a:r>
              <a:rPr lang="en" sz="1400"/>
              <a:t> for each client by adding the waiting time to the arrival time, and then we counted the number of people that were yet to depart from the queue at the time a new clien</a:t>
            </a:r>
            <a:r>
              <a:rPr lang="en" sz="1400"/>
              <a:t>t  joined the </a:t>
            </a:r>
            <a:r>
              <a:rPr lang="en" sz="1400"/>
              <a:t>queue.</a:t>
            </a:r>
            <a:endParaRPr sz="1400"/>
          </a:p>
          <a:p>
            <a:pPr indent="0" lvl="0" marL="0" rtl="0" algn="l">
              <a:spcBef>
                <a:spcPts val="1200"/>
              </a:spcBef>
              <a:spcAft>
                <a:spcPts val="0"/>
              </a:spcAft>
              <a:buNone/>
            </a:pPr>
            <a:r>
              <a:rPr lang="en" sz="1400"/>
              <a:t>We used mean encoding,also known as target encoding, to encode new features from those 3 existing categorical features and the target variable.The idea of mean encoding for a regression task is simple.</a:t>
            </a:r>
            <a:endParaRPr sz="14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
        <p:nvSpPr>
          <p:cNvPr id="142" name="Google Shape;142;p19"/>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Raghav Gupta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Setup</a:t>
            </a:r>
            <a:endParaRPr/>
          </a:p>
        </p:txBody>
      </p:sp>
      <p:sp>
        <p:nvSpPr>
          <p:cNvPr id="148" name="Google Shape;148;p20"/>
          <p:cNvSpPr txBox="1"/>
          <p:nvPr>
            <p:ph idx="1" type="body"/>
          </p:nvPr>
        </p:nvSpPr>
        <p:spPr>
          <a:xfrm>
            <a:off x="311700" y="1229875"/>
            <a:ext cx="8520600" cy="3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Machine learning primarily involves two main parts- </a:t>
            </a:r>
            <a:r>
              <a:rPr b="1" lang="en" sz="1400"/>
              <a:t>‘developing’ or ‘building’ a model</a:t>
            </a:r>
            <a:r>
              <a:rPr lang="en" sz="1400"/>
              <a:t> using certain machine learning algorithms and then </a:t>
            </a:r>
            <a:r>
              <a:rPr b="1" lang="en" sz="1400"/>
              <a:t>‘deploying’ that model</a:t>
            </a:r>
            <a:r>
              <a:rPr lang="en" sz="1400"/>
              <a:t> to ,for instance, create predictive applications.</a:t>
            </a:r>
            <a:endParaRPr sz="1400"/>
          </a:p>
          <a:p>
            <a:pPr indent="0" lvl="0" marL="0" rtl="0" algn="l">
              <a:spcBef>
                <a:spcPts val="1200"/>
              </a:spcBef>
              <a:spcAft>
                <a:spcPts val="0"/>
              </a:spcAft>
              <a:buNone/>
            </a:pPr>
            <a:r>
              <a:rPr lang="en" sz="1400"/>
              <a:t>Our experimental setup involves only the first part, i.e., building the model. We have used Python 3 to build the model. </a:t>
            </a:r>
            <a:r>
              <a:rPr lang="en" sz="1400" u="sng">
                <a:solidFill>
                  <a:srgbClr val="FF0000"/>
                </a:solidFill>
              </a:rPr>
              <a:t>We have used </a:t>
            </a:r>
            <a:r>
              <a:rPr b="1" lang="en" sz="1400" u="sng">
                <a:solidFill>
                  <a:srgbClr val="FF0000"/>
                </a:solidFill>
              </a:rPr>
              <a:t>Jupyter notebooks. </a:t>
            </a:r>
            <a:r>
              <a:rPr lang="en" sz="1400"/>
              <a:t>It </a:t>
            </a:r>
            <a:r>
              <a:rPr lang="en" sz="1400">
                <a:solidFill>
                  <a:srgbClr val="000000"/>
                </a:solidFill>
              </a:rPr>
              <a:t>integrates </a:t>
            </a:r>
            <a:r>
              <a:rPr b="1" lang="en" sz="1400">
                <a:solidFill>
                  <a:srgbClr val="000000"/>
                </a:solidFill>
              </a:rPr>
              <a:t>code and its output</a:t>
            </a:r>
            <a:r>
              <a:rPr lang="en" sz="1400">
                <a:solidFill>
                  <a:srgbClr val="000000"/>
                </a:solidFill>
              </a:rPr>
              <a:t> into a single document that combines visualizations, narrative text, mathematical equations, and other rich media. </a:t>
            </a:r>
            <a:endParaRPr sz="1700"/>
          </a:p>
          <a:p>
            <a:pPr indent="0" lvl="0" marL="0" rtl="0" algn="l">
              <a:spcBef>
                <a:spcPts val="1200"/>
              </a:spcBef>
              <a:spcAft>
                <a:spcPts val="0"/>
              </a:spcAft>
              <a:buNone/>
            </a:pPr>
            <a:r>
              <a:rPr lang="en" sz="1400" u="sng">
                <a:solidFill>
                  <a:srgbClr val="FF0000"/>
                </a:solidFill>
              </a:rPr>
              <a:t>We have used the data published along with a research paper by Bishop et al. It is titled ‘</a:t>
            </a:r>
            <a:r>
              <a:rPr lang="en" sz="1400" u="sng">
                <a:solidFill>
                  <a:srgbClr val="FF0000"/>
                </a:solidFill>
                <a:highlight>
                  <a:srgbClr val="FFFFFF"/>
                </a:highlight>
              </a:rPr>
              <a:t>Survey dataset on analysis of queues in some selected banks in Ogun State, Nigeria’</a:t>
            </a:r>
            <a:r>
              <a:rPr lang="en" sz="1400">
                <a:solidFill>
                  <a:srgbClr val="000000"/>
                </a:solidFill>
                <a:highlight>
                  <a:srgbClr val="FFFFFF"/>
                </a:highlight>
              </a:rPr>
              <a:t> and includes information regarding </a:t>
            </a:r>
            <a:r>
              <a:rPr b="1" lang="en" sz="1400">
                <a:solidFill>
                  <a:srgbClr val="000000"/>
                </a:solidFill>
                <a:highlight>
                  <a:srgbClr val="FFFFFF"/>
                </a:highlight>
              </a:rPr>
              <a:t>queues formed and served in 3 banks in Ogun State, Nigeria, over a period of 5 days</a:t>
            </a:r>
            <a:r>
              <a:rPr lang="en" sz="1400">
                <a:solidFill>
                  <a:srgbClr val="000000"/>
                </a:solidFill>
                <a:highlight>
                  <a:srgbClr val="FFFFFF"/>
                </a:highlight>
              </a:rPr>
              <a:t>.</a:t>
            </a:r>
            <a:endParaRPr sz="1400">
              <a:solidFill>
                <a:srgbClr val="000000"/>
              </a:solidFill>
              <a:highlight>
                <a:srgbClr val="FFFFFF"/>
              </a:highlight>
            </a:endParaRPr>
          </a:p>
          <a:p>
            <a:pPr indent="0" lvl="0" marL="0" rtl="0" algn="l">
              <a:lnSpc>
                <a:spcPct val="100000"/>
              </a:lnSpc>
              <a:spcBef>
                <a:spcPts val="1200"/>
              </a:spcBef>
              <a:spcAft>
                <a:spcPts val="1200"/>
              </a:spcAft>
              <a:buNone/>
            </a:pPr>
            <a:r>
              <a:rPr lang="en" sz="1400" u="sng">
                <a:solidFill>
                  <a:srgbClr val="FF0000"/>
                </a:solidFill>
                <a:highlight>
                  <a:srgbClr val="FFFFFF"/>
                </a:highlight>
              </a:rPr>
              <a:t>We decided to use an </a:t>
            </a:r>
            <a:r>
              <a:rPr b="1" lang="en" sz="1400" u="sng">
                <a:solidFill>
                  <a:srgbClr val="FF0000"/>
                </a:solidFill>
                <a:highlight>
                  <a:srgbClr val="FFFFFF"/>
                </a:highlight>
              </a:rPr>
              <a:t>artificial neural network (ANN) </a:t>
            </a:r>
            <a:r>
              <a:rPr lang="en" sz="1400" u="sng">
                <a:solidFill>
                  <a:srgbClr val="FF0000"/>
                </a:solidFill>
                <a:highlight>
                  <a:srgbClr val="FFFFFF"/>
                </a:highlight>
              </a:rPr>
              <a:t>over other machine learning models</a:t>
            </a:r>
            <a:r>
              <a:rPr lang="en" sz="1400">
                <a:highlight>
                  <a:srgbClr val="FFFFFF"/>
                </a:highlight>
              </a:rPr>
              <a:t>.</a:t>
            </a:r>
            <a:endParaRPr sz="1400">
              <a:solidFill>
                <a:srgbClr val="000000"/>
              </a:solidFill>
              <a:highlight>
                <a:srgbClr val="FFFFFF"/>
              </a:highlight>
            </a:endParaRPr>
          </a:p>
        </p:txBody>
      </p:sp>
      <p:sp>
        <p:nvSpPr>
          <p:cNvPr id="149" name="Google Shape;149;p20"/>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Artificial Neural Networks?</a:t>
            </a:r>
            <a:endParaRPr/>
          </a:p>
        </p:txBody>
      </p:sp>
      <p:sp>
        <p:nvSpPr>
          <p:cNvPr id="155" name="Google Shape;155;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400"/>
              <a:t>ANN (Artificial Neural Network)</a:t>
            </a:r>
            <a:r>
              <a:rPr lang="en" sz="1400">
                <a:solidFill>
                  <a:srgbClr val="292929"/>
                </a:solidFill>
                <a:highlight>
                  <a:srgbClr val="FFFFFF"/>
                </a:highlight>
              </a:rPr>
              <a:t> is a multi-layer network of neurons that we use to </a:t>
            </a:r>
            <a:r>
              <a:rPr b="1" lang="en" sz="1400">
                <a:solidFill>
                  <a:srgbClr val="292929"/>
                </a:solidFill>
                <a:highlight>
                  <a:srgbClr val="FFFFFF"/>
                </a:highlight>
              </a:rPr>
              <a:t>classify things</a:t>
            </a:r>
            <a:r>
              <a:rPr lang="en" sz="1400">
                <a:solidFill>
                  <a:srgbClr val="292929"/>
                </a:solidFill>
                <a:highlight>
                  <a:srgbClr val="FFFFFF"/>
                </a:highlight>
              </a:rPr>
              <a:t>, make </a:t>
            </a:r>
            <a:r>
              <a:rPr b="1" lang="en" sz="1400">
                <a:solidFill>
                  <a:srgbClr val="292929"/>
                </a:solidFill>
                <a:highlight>
                  <a:srgbClr val="FFFFFF"/>
                </a:highlight>
              </a:rPr>
              <a:t>predictions</a:t>
            </a:r>
            <a:r>
              <a:rPr lang="en" sz="1400">
                <a:solidFill>
                  <a:srgbClr val="292929"/>
                </a:solidFill>
                <a:highlight>
                  <a:srgbClr val="FFFFFF"/>
                </a:highlight>
              </a:rPr>
              <a:t>, etc. that are inspired by, but not identical to biological neural networks that constitute animal brains. Like the human brain consisting of many brain cells, ANN also consists of a collection of neurons that are interconnected. </a:t>
            </a:r>
            <a:r>
              <a:rPr lang="en" sz="1400"/>
              <a:t>The ANN model consists of three layers mainly </a:t>
            </a:r>
            <a:r>
              <a:rPr b="1" lang="en" sz="1400"/>
              <a:t>input layer</a:t>
            </a:r>
            <a:r>
              <a:rPr lang="en" sz="1400"/>
              <a:t>, </a:t>
            </a:r>
            <a:r>
              <a:rPr b="1" lang="en" sz="1400"/>
              <a:t>output layer</a:t>
            </a:r>
            <a:r>
              <a:rPr lang="en" sz="1400"/>
              <a:t> and </a:t>
            </a:r>
            <a:r>
              <a:rPr b="1" lang="en" sz="1400"/>
              <a:t>hidden layer(s)</a:t>
            </a:r>
            <a:r>
              <a:rPr lang="en" sz="1400"/>
              <a:t>.</a:t>
            </a:r>
            <a:endParaRPr sz="1400"/>
          </a:p>
        </p:txBody>
      </p:sp>
      <p:pic>
        <p:nvPicPr>
          <p:cNvPr id="156" name="Google Shape;156;p21"/>
          <p:cNvPicPr preferRelativeResize="0"/>
          <p:nvPr/>
        </p:nvPicPr>
        <p:blipFill>
          <a:blip r:embed="rId3">
            <a:alphaModFix/>
          </a:blip>
          <a:stretch>
            <a:fillRect/>
          </a:stretch>
        </p:blipFill>
        <p:spPr>
          <a:xfrm>
            <a:off x="2354025" y="2385650"/>
            <a:ext cx="3765725" cy="2119974"/>
          </a:xfrm>
          <a:prstGeom prst="rect">
            <a:avLst/>
          </a:prstGeom>
          <a:noFill/>
          <a:ln>
            <a:noFill/>
          </a:ln>
        </p:spPr>
      </p:pic>
      <p:sp>
        <p:nvSpPr>
          <p:cNvPr id="157" name="Google Shape;157;p21"/>
          <p:cNvSpPr txBox="1"/>
          <p:nvPr/>
        </p:nvSpPr>
        <p:spPr>
          <a:xfrm>
            <a:off x="7223000" y="4795050"/>
            <a:ext cx="24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Akshat Singh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